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69" r:id="rId4"/>
  </p:sldMasterIdLst>
  <p:notesMasterIdLst>
    <p:notesMasterId r:id="rId19"/>
  </p:notesMasterIdLst>
  <p:handoutMasterIdLst>
    <p:handoutMasterId r:id="rId20"/>
  </p:handoutMasterIdLst>
  <p:sldIdLst>
    <p:sldId id="256" r:id="rId5"/>
    <p:sldId id="257" r:id="rId6"/>
    <p:sldId id="261" r:id="rId7"/>
    <p:sldId id="268" r:id="rId8"/>
    <p:sldId id="264" r:id="rId9"/>
    <p:sldId id="259" r:id="rId10"/>
    <p:sldId id="262" r:id="rId11"/>
    <p:sldId id="263" r:id="rId12"/>
    <p:sldId id="271" r:id="rId13"/>
    <p:sldId id="272" r:id="rId14"/>
    <p:sldId id="270" r:id="rId15"/>
    <p:sldId id="266" r:id="rId16"/>
    <p:sldId id="269" r:id="rId17"/>
    <p:sldId id="260"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206" autoAdjust="0"/>
    <p:restoredTop sz="94660"/>
  </p:normalViewPr>
  <p:slideViewPr>
    <p:cSldViewPr snapToGrid="0">
      <p:cViewPr varScale="1">
        <p:scale>
          <a:sx n="68" d="100"/>
          <a:sy n="68" d="100"/>
        </p:scale>
        <p:origin x="726" y="60"/>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2A2767-FEC0-45D8-A250-3A0CECEC10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3D87BEA-720A-4B01-983C-6493C00177B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438802-F28A-42D1-9BCA-40E34B52D6F0}" type="datetimeFigureOut">
              <a:rPr lang="en-US" smtClean="0"/>
              <a:t>9/27/2021</a:t>
            </a:fld>
            <a:endParaRPr lang="en-US" dirty="0"/>
          </a:p>
        </p:txBody>
      </p:sp>
      <p:sp>
        <p:nvSpPr>
          <p:cNvPr id="4" name="Footer Placeholder 3">
            <a:extLst>
              <a:ext uri="{FF2B5EF4-FFF2-40B4-BE49-F238E27FC236}">
                <a16:creationId xmlns:a16="http://schemas.microsoft.com/office/drawing/2014/main" id="{8D7F7142-7B6D-4E82-A762-17951F1395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7AA5D6A-4E5C-4EA7-A13B-15A02BB533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8A98BC-2DB8-47A3-A77F-B9E32C266238}" type="slidenum">
              <a:rPr lang="en-US" smtClean="0"/>
              <a:t>‹#›</a:t>
            </a:fld>
            <a:endParaRPr lang="en-US" dirty="0"/>
          </a:p>
        </p:txBody>
      </p:sp>
    </p:spTree>
    <p:extLst>
      <p:ext uri="{BB962C8B-B14F-4D97-AF65-F5344CB8AC3E}">
        <p14:creationId xmlns:p14="http://schemas.microsoft.com/office/powerpoint/2010/main" val="2845684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65794D-BDB5-4811-AA4A-B25E4EF28521}" type="datetimeFigureOut">
              <a:rPr lang="en-US" smtClean="0"/>
              <a:t>9/27/2021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B1A04-13E8-48CD-97F9-AC2568E1A8D4}" type="slidenum">
              <a:rPr lang="en-US" smtClean="0"/>
              <a:t>‹#›</a:t>
            </a:fld>
            <a:endParaRPr lang="en-US" dirty="0"/>
          </a:p>
        </p:txBody>
      </p:sp>
    </p:spTree>
    <p:extLst>
      <p:ext uri="{BB962C8B-B14F-4D97-AF65-F5344CB8AC3E}">
        <p14:creationId xmlns:p14="http://schemas.microsoft.com/office/powerpoint/2010/main" val="2576999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a:t>
            </a:fld>
            <a:endParaRPr lang="en-US" dirty="0"/>
          </a:p>
        </p:txBody>
      </p:sp>
    </p:spTree>
    <p:extLst>
      <p:ext uri="{BB962C8B-B14F-4D97-AF65-F5344CB8AC3E}">
        <p14:creationId xmlns:p14="http://schemas.microsoft.com/office/powerpoint/2010/main" val="3264305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2</a:t>
            </a:fld>
            <a:endParaRPr lang="en-US" dirty="0"/>
          </a:p>
        </p:txBody>
      </p:sp>
    </p:spTree>
    <p:extLst>
      <p:ext uri="{BB962C8B-B14F-4D97-AF65-F5344CB8AC3E}">
        <p14:creationId xmlns:p14="http://schemas.microsoft.com/office/powerpoint/2010/main" val="134966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3</a:t>
            </a:fld>
            <a:endParaRPr lang="en-US" dirty="0"/>
          </a:p>
        </p:txBody>
      </p:sp>
    </p:spTree>
    <p:extLst>
      <p:ext uri="{BB962C8B-B14F-4D97-AF65-F5344CB8AC3E}">
        <p14:creationId xmlns:p14="http://schemas.microsoft.com/office/powerpoint/2010/main" val="4093594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6</a:t>
            </a:fld>
            <a:endParaRPr lang="en-US" dirty="0"/>
          </a:p>
        </p:txBody>
      </p:sp>
    </p:spTree>
    <p:extLst>
      <p:ext uri="{BB962C8B-B14F-4D97-AF65-F5344CB8AC3E}">
        <p14:creationId xmlns:p14="http://schemas.microsoft.com/office/powerpoint/2010/main" val="3862667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7</a:t>
            </a:fld>
            <a:endParaRPr lang="en-US" dirty="0"/>
          </a:p>
        </p:txBody>
      </p:sp>
    </p:spTree>
    <p:extLst>
      <p:ext uri="{BB962C8B-B14F-4D97-AF65-F5344CB8AC3E}">
        <p14:creationId xmlns:p14="http://schemas.microsoft.com/office/powerpoint/2010/main" val="3068204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14</a:t>
            </a:fld>
            <a:endParaRPr lang="en-US" dirty="0"/>
          </a:p>
        </p:txBody>
      </p:sp>
    </p:spTree>
    <p:extLst>
      <p:ext uri="{BB962C8B-B14F-4D97-AF65-F5344CB8AC3E}">
        <p14:creationId xmlns:p14="http://schemas.microsoft.com/office/powerpoint/2010/main" val="10049620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9/27/2021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841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29196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7256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02241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47389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9/27/2021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02244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9/27/2021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4544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90616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0474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97360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9/27/2021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22801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9/27/2021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14335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9/27/2021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46593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9/27/2021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76122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9/27/2021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6950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1360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09866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9/27/2021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9185221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docs.opencv.org/master/d6/d00/tutorial_py_root.html" TargetMode="External"/><Relationship Id="rId2" Type="http://schemas.openxmlformats.org/officeDocument/2006/relationships/hyperlink" Target="https://en.wikipedia.org/wiki/Convolutional_neural_network" TargetMode="External"/><Relationship Id="rId1" Type="http://schemas.openxmlformats.org/officeDocument/2006/relationships/slideLayout" Target="../slideLayouts/slideLayout7.xml"/><Relationship Id="rId5" Type="http://schemas.openxmlformats.org/officeDocument/2006/relationships/hyperlink" Target="https://www.mygreatlearning.com/blog/machine-learning-tutorial/" TargetMode="External"/><Relationship Id="rId4" Type="http://schemas.openxmlformats.org/officeDocument/2006/relationships/hyperlink" Target="https://en.wikipedia.org/wiki/Sign_language"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hyperlink" Target="https://ieeexplore.ieee.org/author/37087230360"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7.xml"/><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cstate="email">
            <a:duotone>
              <a:schemeClr val="bg2">
                <a:shade val="48000"/>
                <a:hueMod val="106000"/>
                <a:satMod val="140000"/>
                <a:lumMod val="42000"/>
              </a:schemeClr>
              <a:schemeClr val="bg2">
                <a:tint val="98000"/>
                <a:hueMod val="92000"/>
                <a:satMod val="220000"/>
                <a:lumMod val="90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88D5DFD-FA42-4EB0-B24E-4180C0CC5A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CC864817-5955-484B-9D1F-9BC8DB739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2">
              <a:extLst>
                <a:ext uri="{FF2B5EF4-FFF2-40B4-BE49-F238E27FC236}">
                  <a16:creationId xmlns:a16="http://schemas.microsoft.com/office/drawing/2014/main" id="{280C083F-71A6-4E55-AE35-586518FE29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Lightbulb">
            <a:extLst>
              <a:ext uri="{FF2B5EF4-FFF2-40B4-BE49-F238E27FC236}">
                <a16:creationId xmlns:a16="http://schemas.microsoft.com/office/drawing/2014/main" id="{AC06F95D-BA5D-4DEE-93EF-3FE3173D13FF}"/>
              </a:ext>
            </a:extLst>
          </p:cNvPr>
          <p:cNvPicPr>
            <a:picLocks noChangeAspect="1"/>
          </p:cNvPicPr>
          <p:nvPr/>
        </p:nvPicPr>
        <p:blipFill rotWithShape="1">
          <a:blip r:embed="rId5" cstate="email">
            <a:alphaModFix/>
            <a:extLst>
              <a:ext uri="{28A0092B-C50C-407E-A947-70E740481C1C}">
                <a14:useLocalDpi xmlns:a14="http://schemas.microsoft.com/office/drawing/2010/main"/>
              </a:ext>
            </a:extLst>
          </a:blip>
          <a:srcRect/>
          <a:stretch/>
        </p:blipFill>
        <p:spPr>
          <a:xfrm>
            <a:off x="-174537" y="1"/>
            <a:ext cx="12366537" cy="6858000"/>
          </a:xfrm>
          <a:prstGeom prst="rect">
            <a:avLst/>
          </a:prstGeom>
        </p:spPr>
      </p:pic>
      <p:grpSp>
        <p:nvGrpSpPr>
          <p:cNvPr id="14" name="Group 13">
            <a:extLst>
              <a:ext uri="{FF2B5EF4-FFF2-40B4-BE49-F238E27FC236}">
                <a16:creationId xmlns:a16="http://schemas.microsoft.com/office/drawing/2014/main" id="{D44056DF-7985-4692-968A-466E9E6AF7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5" name="Round Diagonal Corner Rectangle 7">
              <a:extLst>
                <a:ext uri="{FF2B5EF4-FFF2-40B4-BE49-F238E27FC236}">
                  <a16:creationId xmlns:a16="http://schemas.microsoft.com/office/drawing/2014/main" id="{B414A174-532A-4602-934F-9858D1D86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940B0C0C-7F94-4725-8108-62B3B7A5AE7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7" name="Freeform 32">
                <a:extLst>
                  <a:ext uri="{FF2B5EF4-FFF2-40B4-BE49-F238E27FC236}">
                    <a16:creationId xmlns:a16="http://schemas.microsoft.com/office/drawing/2014/main" id="{367EAC5B-1891-480A-A3AD-B9F6A88FA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18" name="Freeform 33">
                <a:extLst>
                  <a:ext uri="{FF2B5EF4-FFF2-40B4-BE49-F238E27FC236}">
                    <a16:creationId xmlns:a16="http://schemas.microsoft.com/office/drawing/2014/main" id="{E33FF633-15BA-464F-8F5B-26C56665F7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19" name="Freeform 34">
                <a:extLst>
                  <a:ext uri="{FF2B5EF4-FFF2-40B4-BE49-F238E27FC236}">
                    <a16:creationId xmlns:a16="http://schemas.microsoft.com/office/drawing/2014/main" id="{0C949DF6-E66B-4DB8-AB52-30CA781B4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0" name="Freeform 37">
                <a:extLst>
                  <a:ext uri="{FF2B5EF4-FFF2-40B4-BE49-F238E27FC236}">
                    <a16:creationId xmlns:a16="http://schemas.microsoft.com/office/drawing/2014/main" id="{309C2298-5EF9-4B09-8995-014F6D3BF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1" name="Freeform 35">
                <a:extLst>
                  <a:ext uri="{FF2B5EF4-FFF2-40B4-BE49-F238E27FC236}">
                    <a16:creationId xmlns:a16="http://schemas.microsoft.com/office/drawing/2014/main" id="{319B2AFC-EBFF-477C-A364-6D575BE5AA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2" name="Freeform 36">
                <a:extLst>
                  <a:ext uri="{FF2B5EF4-FFF2-40B4-BE49-F238E27FC236}">
                    <a16:creationId xmlns:a16="http://schemas.microsoft.com/office/drawing/2014/main" id="{CC6B7D67-F2F8-4B07-B954-EAC9135B2B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3" name="Freeform 38">
                <a:extLst>
                  <a:ext uri="{FF2B5EF4-FFF2-40B4-BE49-F238E27FC236}">
                    <a16:creationId xmlns:a16="http://schemas.microsoft.com/office/drawing/2014/main" id="{7FF1659D-33DA-4F62-8567-A54020D2E2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4" name="Freeform 39">
                <a:extLst>
                  <a:ext uri="{FF2B5EF4-FFF2-40B4-BE49-F238E27FC236}">
                    <a16:creationId xmlns:a16="http://schemas.microsoft.com/office/drawing/2014/main" id="{9110F572-DC3D-4AB3-B731-B73BD6505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5" name="Freeform 40">
                <a:extLst>
                  <a:ext uri="{FF2B5EF4-FFF2-40B4-BE49-F238E27FC236}">
                    <a16:creationId xmlns:a16="http://schemas.microsoft.com/office/drawing/2014/main" id="{A2F7D0E9-68CE-40F9-B0E9-F915103ECF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6" name="Rectangle 41">
                <a:extLst>
                  <a:ext uri="{FF2B5EF4-FFF2-40B4-BE49-F238E27FC236}">
                    <a16:creationId xmlns:a16="http://schemas.microsoft.com/office/drawing/2014/main" id="{AB69A438-1FB7-454A-A3E9-0C329643CD4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a:extLst/>
            </p:spPr>
          </p:sp>
          <p:sp>
            <p:nvSpPr>
              <p:cNvPr id="27" name="Freeform 32">
                <a:extLst>
                  <a:ext uri="{FF2B5EF4-FFF2-40B4-BE49-F238E27FC236}">
                    <a16:creationId xmlns:a16="http://schemas.microsoft.com/office/drawing/2014/main" id="{E64598D0-3A2C-4570-9E7C-C52C89549B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8" name="Freeform 33">
                <a:extLst>
                  <a:ext uri="{FF2B5EF4-FFF2-40B4-BE49-F238E27FC236}">
                    <a16:creationId xmlns:a16="http://schemas.microsoft.com/office/drawing/2014/main" id="{CC17CF42-8908-477B-9F36-DA1306CA01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9" name="Freeform 34">
                <a:extLst>
                  <a:ext uri="{FF2B5EF4-FFF2-40B4-BE49-F238E27FC236}">
                    <a16:creationId xmlns:a16="http://schemas.microsoft.com/office/drawing/2014/main" id="{A2457851-D4A0-404C-BF3F-99AE00B9E9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0" name="Freeform 37">
                <a:extLst>
                  <a:ext uri="{FF2B5EF4-FFF2-40B4-BE49-F238E27FC236}">
                    <a16:creationId xmlns:a16="http://schemas.microsoft.com/office/drawing/2014/main" id="{ECC300FA-EE4A-489E-9A47-79BEBF05D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1" name="Freeform 35">
                <a:extLst>
                  <a:ext uri="{FF2B5EF4-FFF2-40B4-BE49-F238E27FC236}">
                    <a16:creationId xmlns:a16="http://schemas.microsoft.com/office/drawing/2014/main" id="{0D1F26E2-902B-416B-A1DB-80DAF78D8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2" name="Freeform 36">
                <a:extLst>
                  <a:ext uri="{FF2B5EF4-FFF2-40B4-BE49-F238E27FC236}">
                    <a16:creationId xmlns:a16="http://schemas.microsoft.com/office/drawing/2014/main" id="{491346A0-BF6D-45A5-806A-2150768722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3" name="Freeform 38">
                <a:extLst>
                  <a:ext uri="{FF2B5EF4-FFF2-40B4-BE49-F238E27FC236}">
                    <a16:creationId xmlns:a16="http://schemas.microsoft.com/office/drawing/2014/main" id="{A8A5AAC9-38FD-4A03-AB91-236F2AAC62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4" name="Freeform 39">
                <a:extLst>
                  <a:ext uri="{FF2B5EF4-FFF2-40B4-BE49-F238E27FC236}">
                    <a16:creationId xmlns:a16="http://schemas.microsoft.com/office/drawing/2014/main" id="{7AD4105C-55AA-47FF-AC5D-5BCB0B78C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5" name="Freeform 40">
                <a:extLst>
                  <a:ext uri="{FF2B5EF4-FFF2-40B4-BE49-F238E27FC236}">
                    <a16:creationId xmlns:a16="http://schemas.microsoft.com/office/drawing/2014/main" id="{1C4B42B1-B112-4057-82C3-E5AF3BC7F6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6" name="Rectangle 41">
                <a:extLst>
                  <a:ext uri="{FF2B5EF4-FFF2-40B4-BE49-F238E27FC236}">
                    <a16:creationId xmlns:a16="http://schemas.microsoft.com/office/drawing/2014/main" id="{C8B37395-3651-4E66-A62E-31529FABC8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a:extLst/>
            </p:spPr>
          </p:sp>
        </p:grpSp>
      </p:grpSp>
      <p:sp>
        <p:nvSpPr>
          <p:cNvPr id="2" name="Title 1">
            <a:extLst>
              <a:ext uri="{FF2B5EF4-FFF2-40B4-BE49-F238E27FC236}">
                <a16:creationId xmlns:a16="http://schemas.microsoft.com/office/drawing/2014/main" id="{4D687081-16D7-4BC5-A7DB-E70117439F85}"/>
              </a:ext>
            </a:extLst>
          </p:cNvPr>
          <p:cNvSpPr>
            <a:spLocks noGrp="1"/>
          </p:cNvSpPr>
          <p:nvPr>
            <p:ph type="ctrTitle"/>
          </p:nvPr>
        </p:nvSpPr>
        <p:spPr>
          <a:xfrm>
            <a:off x="2026814" y="187169"/>
            <a:ext cx="6858000" cy="2058755"/>
          </a:xfrm>
        </p:spPr>
        <p:txBody>
          <a:bodyPr anchor="ctr">
            <a:normAutofit fontScale="90000"/>
          </a:bodyPr>
          <a:lstStyle/>
          <a:p>
            <a:pPr algn="ctr"/>
            <a:r>
              <a:rPr lang="en-IN" b="1" dirty="0">
                <a:solidFill>
                  <a:schemeClr val="bg1"/>
                </a:solidFill>
                <a:effectLst>
                  <a:outerShdw blurRad="38100" dist="38100" dir="2700000" algn="tl">
                    <a:srgbClr val="000000">
                      <a:alpha val="43137"/>
                    </a:srgbClr>
                  </a:outerShdw>
                </a:effectLst>
                <a:latin typeface="Arial Black" panose="020B0A04020102020204" pitchFamily="34" charset="0"/>
              </a:rPr>
              <a:t>Sign Language Recognition System</a:t>
            </a:r>
            <a:endParaRPr lang="en-US" dirty="0">
              <a:solidFill>
                <a:schemeClr val="bg1"/>
              </a:solidFill>
            </a:endParaRPr>
          </a:p>
        </p:txBody>
      </p:sp>
      <p:sp>
        <p:nvSpPr>
          <p:cNvPr id="3" name="Subtitle 2">
            <a:extLst>
              <a:ext uri="{FF2B5EF4-FFF2-40B4-BE49-F238E27FC236}">
                <a16:creationId xmlns:a16="http://schemas.microsoft.com/office/drawing/2014/main" id="{1841851F-203A-4F8E-AA75-478526ABA894}"/>
              </a:ext>
            </a:extLst>
          </p:cNvPr>
          <p:cNvSpPr>
            <a:spLocks noGrp="1"/>
          </p:cNvSpPr>
          <p:nvPr>
            <p:ph type="subTitle" idx="1"/>
          </p:nvPr>
        </p:nvSpPr>
        <p:spPr>
          <a:xfrm>
            <a:off x="2695137" y="2331268"/>
            <a:ext cx="6561406" cy="2297004"/>
          </a:xfrm>
        </p:spPr>
        <p:txBody>
          <a:bodyPr>
            <a:normAutofit fontScale="62500" lnSpcReduction="20000"/>
          </a:bodyPr>
          <a:lstStyle/>
          <a:p>
            <a:r>
              <a:rPr lang="en-US" dirty="0">
                <a:solidFill>
                  <a:schemeClr val="tx1">
                    <a:lumMod val="75000"/>
                    <a:lumOff val="25000"/>
                  </a:schemeClr>
                </a:solidFill>
                <a:latin typeface="Arial Black" panose="020B0A04020102020204" pitchFamily="34" charset="0"/>
              </a:rPr>
              <a:t>Guided By: Prof.(Ms)Mohini.aRote.</a:t>
            </a:r>
          </a:p>
          <a:p>
            <a:r>
              <a:rPr lang="en-US" dirty="0">
                <a:solidFill>
                  <a:schemeClr val="tx1">
                    <a:lumMod val="75000"/>
                    <a:lumOff val="25000"/>
                  </a:schemeClr>
                </a:solidFill>
                <a:latin typeface="Arial Black" panose="020B0A04020102020204" pitchFamily="34" charset="0"/>
              </a:rPr>
              <a:t>PES Modern College of Engineering College </a:t>
            </a:r>
          </a:p>
          <a:p>
            <a:r>
              <a:rPr lang="en-US" dirty="0">
                <a:solidFill>
                  <a:schemeClr val="tx1">
                    <a:lumMod val="75000"/>
                    <a:lumOff val="25000"/>
                  </a:schemeClr>
                </a:solidFill>
                <a:latin typeface="Arial Black" panose="020B0A04020102020204" pitchFamily="34" charset="0"/>
              </a:rPr>
              <a:t>Project Members:</a:t>
            </a:r>
          </a:p>
          <a:p>
            <a:pPr marL="457200" indent="-457200">
              <a:buAutoNum type="arabicParenR"/>
            </a:pPr>
            <a:r>
              <a:rPr lang="en-US" dirty="0">
                <a:solidFill>
                  <a:schemeClr val="tx1">
                    <a:lumMod val="75000"/>
                    <a:lumOff val="25000"/>
                  </a:schemeClr>
                </a:solidFill>
                <a:latin typeface="Arial Black" panose="020B0A04020102020204" pitchFamily="34" charset="0"/>
              </a:rPr>
              <a:t>Suraj  Gawade</a:t>
            </a:r>
          </a:p>
          <a:p>
            <a:pPr marL="457200" indent="-457200">
              <a:buAutoNum type="arabicParenR"/>
            </a:pPr>
            <a:r>
              <a:rPr lang="en-US" dirty="0">
                <a:solidFill>
                  <a:schemeClr val="tx1">
                    <a:lumMod val="75000"/>
                    <a:lumOff val="25000"/>
                  </a:schemeClr>
                </a:solidFill>
                <a:latin typeface="Arial Black" panose="020B0A04020102020204" pitchFamily="34" charset="0"/>
              </a:rPr>
              <a:t>Aditya  Pise</a:t>
            </a:r>
          </a:p>
          <a:p>
            <a:pPr marL="457200" indent="-457200">
              <a:buAutoNum type="arabicParenR"/>
            </a:pPr>
            <a:r>
              <a:rPr lang="en-US" dirty="0">
                <a:solidFill>
                  <a:schemeClr val="tx1">
                    <a:lumMod val="75000"/>
                    <a:lumOff val="25000"/>
                  </a:schemeClr>
                </a:solidFill>
                <a:latin typeface="Arial Black" panose="020B0A04020102020204" pitchFamily="34" charset="0"/>
              </a:rPr>
              <a:t>Geet Lakhe</a:t>
            </a:r>
          </a:p>
          <a:p>
            <a:pPr marL="457200" indent="-457200">
              <a:buAutoNum type="arabicParenR"/>
            </a:pPr>
            <a:r>
              <a:rPr lang="en-US" dirty="0">
                <a:solidFill>
                  <a:schemeClr val="tx1">
                    <a:lumMod val="75000"/>
                    <a:lumOff val="25000"/>
                  </a:schemeClr>
                </a:solidFill>
                <a:latin typeface="Arial Black" panose="020B0A04020102020204" pitchFamily="34" charset="0"/>
              </a:rPr>
              <a:t>Saurabh Kumatkar</a:t>
            </a:r>
          </a:p>
          <a:p>
            <a:endParaRPr lang="en-US" dirty="0">
              <a:solidFill>
                <a:schemeClr val="tx1">
                  <a:lumMod val="75000"/>
                  <a:lumOff val="25000"/>
                </a:schemeClr>
              </a:solidFill>
              <a:latin typeface="Arial Black" panose="020B0A04020102020204" pitchFamily="34" charset="0"/>
            </a:endParaRPr>
          </a:p>
          <a:p>
            <a:endParaRPr lang="en-US" dirty="0">
              <a:solidFill>
                <a:schemeClr val="tx1">
                  <a:lumMod val="75000"/>
                  <a:lumOff val="25000"/>
                </a:schemeClr>
              </a:solidFill>
              <a:latin typeface="Arial Black" panose="020B0A04020102020204" pitchFamily="34" charset="0"/>
            </a:endParaRPr>
          </a:p>
        </p:txBody>
      </p:sp>
      <p:sp>
        <p:nvSpPr>
          <p:cNvPr id="38" name="Rectangle 37">
            <a:extLst>
              <a:ext uri="{FF2B5EF4-FFF2-40B4-BE49-F238E27FC236}">
                <a16:creationId xmlns:a16="http://schemas.microsoft.com/office/drawing/2014/main" id="{6B6D540F-1E2F-416F-819F-D8216BC8F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2185875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909EDD-E196-47C6-840B-02CFE7046902}"/>
              </a:ext>
            </a:extLst>
          </p:cNvPr>
          <p:cNvSpPr>
            <a:spLocks noGrp="1"/>
          </p:cNvSpPr>
          <p:nvPr>
            <p:ph type="title"/>
          </p:nvPr>
        </p:nvSpPr>
        <p:spPr>
          <a:xfrm>
            <a:off x="1268022" y="-253678"/>
            <a:ext cx="9905998" cy="1478570"/>
          </a:xfrm>
        </p:spPr>
        <p:txBody>
          <a:bodyPr/>
          <a:lstStyle/>
          <a:p>
            <a:r>
              <a:rPr lang="en-IN" u="sng" dirty="0" err="1"/>
              <a:t>SySTEM</a:t>
            </a:r>
            <a:r>
              <a:rPr lang="en-IN" u="sng" dirty="0"/>
              <a:t> CONFIGURATION:</a:t>
            </a:r>
          </a:p>
        </p:txBody>
      </p:sp>
      <p:sp>
        <p:nvSpPr>
          <p:cNvPr id="4" name="Content Placeholder 3">
            <a:extLst>
              <a:ext uri="{FF2B5EF4-FFF2-40B4-BE49-F238E27FC236}">
                <a16:creationId xmlns:a16="http://schemas.microsoft.com/office/drawing/2014/main" id="{FA9BA1BE-9A20-440C-A545-99FD3A90FA12}"/>
              </a:ext>
            </a:extLst>
          </p:cNvPr>
          <p:cNvSpPr>
            <a:spLocks noGrp="1"/>
          </p:cNvSpPr>
          <p:nvPr>
            <p:ph idx="1"/>
          </p:nvPr>
        </p:nvSpPr>
        <p:spPr>
          <a:xfrm>
            <a:off x="1113277" y="955258"/>
            <a:ext cx="9905999" cy="5248593"/>
          </a:xfrm>
        </p:spPr>
        <p:txBody>
          <a:bodyPr/>
          <a:lstStyle/>
          <a:p>
            <a:r>
              <a:rPr lang="en-IN" dirty="0"/>
              <a:t>Hardware Requirement</a:t>
            </a:r>
          </a:p>
          <a:p>
            <a:pPr marL="0" indent="0">
              <a:buNone/>
            </a:pPr>
            <a:r>
              <a:rPr lang="en-IN" dirty="0"/>
              <a:t>          1)   Operating System – Windows 8 or Above      	</a:t>
            </a:r>
          </a:p>
          <a:p>
            <a:pPr marL="0" indent="0">
              <a:buNone/>
            </a:pPr>
            <a:r>
              <a:rPr lang="en-IN" dirty="0"/>
              <a:t>          2)   Processor – Intel Quadcore</a:t>
            </a:r>
          </a:p>
          <a:p>
            <a:pPr marL="0" indent="0">
              <a:buNone/>
            </a:pPr>
            <a:r>
              <a:rPr lang="en-IN" dirty="0"/>
              <a:t>          3)   Memory – 2 GB or Above</a:t>
            </a:r>
          </a:p>
          <a:p>
            <a:pPr marL="0" indent="0">
              <a:buNone/>
            </a:pPr>
            <a:r>
              <a:rPr lang="en-IN" dirty="0"/>
              <a:t>          4)   HDD – 40 GB or Above</a:t>
            </a:r>
          </a:p>
          <a:p>
            <a:r>
              <a:rPr lang="en-IN" dirty="0"/>
              <a:t>Software Requirement</a:t>
            </a:r>
          </a:p>
          <a:p>
            <a:pPr marL="0" indent="0">
              <a:buNone/>
            </a:pPr>
            <a:r>
              <a:rPr lang="en-IN" dirty="0"/>
              <a:t>          1)   Python Interpreter</a:t>
            </a:r>
          </a:p>
          <a:p>
            <a:pPr marL="0" indent="0">
              <a:buNone/>
            </a:pPr>
            <a:r>
              <a:rPr lang="en-IN" dirty="0"/>
              <a:t>          2)   Python Libraries – Pandas, </a:t>
            </a:r>
            <a:r>
              <a:rPr lang="en-IN" dirty="0" err="1"/>
              <a:t>Keras</a:t>
            </a:r>
            <a:r>
              <a:rPr lang="en-IN" dirty="0"/>
              <a:t>, TensorFlow, </a:t>
            </a:r>
            <a:r>
              <a:rPr lang="en-IN" dirty="0" err="1"/>
              <a:t>Numpy</a:t>
            </a:r>
            <a:r>
              <a:rPr lang="en-IN" dirty="0"/>
              <a:t>, </a:t>
            </a:r>
            <a:r>
              <a:rPr lang="en-IN" dirty="0" err="1"/>
              <a:t>Scikit</a:t>
            </a:r>
            <a:r>
              <a:rPr lang="en-IN" dirty="0"/>
              <a:t>-Learn.</a:t>
            </a:r>
          </a:p>
          <a:p>
            <a:pPr marL="0" indent="0">
              <a:buNone/>
            </a:pPr>
            <a:r>
              <a:rPr lang="en-IN" dirty="0"/>
              <a:t>          3)   Python GUI.</a:t>
            </a:r>
          </a:p>
        </p:txBody>
      </p:sp>
    </p:spTree>
    <p:extLst>
      <p:ext uri="{BB962C8B-B14F-4D97-AF65-F5344CB8AC3E}">
        <p14:creationId xmlns:p14="http://schemas.microsoft.com/office/powerpoint/2010/main" val="3511842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8B1DD-F0E1-4E05-AAEB-FA3EC794F11E}"/>
              </a:ext>
            </a:extLst>
          </p:cNvPr>
          <p:cNvSpPr>
            <a:spLocks noGrp="1"/>
          </p:cNvSpPr>
          <p:nvPr>
            <p:ph type="title"/>
          </p:nvPr>
        </p:nvSpPr>
        <p:spPr>
          <a:xfrm>
            <a:off x="930397" y="112081"/>
            <a:ext cx="9905998" cy="1478570"/>
          </a:xfrm>
        </p:spPr>
        <p:txBody>
          <a:bodyPr/>
          <a:lstStyle/>
          <a:p>
            <a:r>
              <a:rPr lang="en-US" b="1" dirty="0">
                <a:latin typeface="Arial" panose="020B0604020202020204" pitchFamily="34" charset="0"/>
                <a:cs typeface="Arial" panose="020B0604020202020204" pitchFamily="34" charset="0"/>
              </a:rPr>
              <a:t>Architectural Block Diagram</a:t>
            </a:r>
            <a:endParaRPr lang="en-IN" dirty="0"/>
          </a:p>
        </p:txBody>
      </p:sp>
      <p:pic>
        <p:nvPicPr>
          <p:cNvPr id="5" name="Content Placeholder 4">
            <a:extLst>
              <a:ext uri="{FF2B5EF4-FFF2-40B4-BE49-F238E27FC236}">
                <a16:creationId xmlns:a16="http://schemas.microsoft.com/office/drawing/2014/main" id="{9C81B342-99DE-4503-A7F5-1814AEBF8CFF}"/>
              </a:ext>
            </a:extLst>
          </p:cNvPr>
          <p:cNvPicPr>
            <a:picLocks noGrp="1" noChangeAspect="1"/>
          </p:cNvPicPr>
          <p:nvPr>
            <p:ph idx="1"/>
          </p:nvPr>
        </p:nvPicPr>
        <p:blipFill>
          <a:blip r:embed="rId2"/>
          <a:stretch>
            <a:fillRect/>
          </a:stretch>
        </p:blipFill>
        <p:spPr>
          <a:xfrm>
            <a:off x="2771335" y="1265409"/>
            <a:ext cx="6597747" cy="5191125"/>
          </a:xfrm>
        </p:spPr>
      </p:pic>
    </p:spTree>
    <p:extLst>
      <p:ext uri="{BB962C8B-B14F-4D97-AF65-F5344CB8AC3E}">
        <p14:creationId xmlns:p14="http://schemas.microsoft.com/office/powerpoint/2010/main" val="2507301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9492" y="766127"/>
            <a:ext cx="9905999" cy="737553"/>
          </a:xfrm>
        </p:spPr>
        <p:txBody>
          <a:bodyPr>
            <a:normAutofit/>
          </a:bodyPr>
          <a:lstStyle/>
          <a:p>
            <a:pPr marL="0" indent="0">
              <a:buNone/>
            </a:pPr>
            <a:r>
              <a:rPr lang="en-IN" sz="2800" b="1" dirty="0"/>
              <a:t>B-UML Diagram</a:t>
            </a:r>
            <a:endParaRPr lang="en-IN" sz="32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492" y="1765135"/>
            <a:ext cx="9487722" cy="3795089"/>
          </a:xfrm>
          <a:prstGeom prst="rect">
            <a:avLst/>
          </a:prstGeom>
        </p:spPr>
      </p:pic>
    </p:spTree>
    <p:extLst>
      <p:ext uri="{BB962C8B-B14F-4D97-AF65-F5344CB8AC3E}">
        <p14:creationId xmlns:p14="http://schemas.microsoft.com/office/powerpoint/2010/main" val="146141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273137D-3D68-4CCF-B024-3B41BF14FC21}"/>
              </a:ext>
            </a:extLst>
          </p:cNvPr>
          <p:cNvSpPr txBox="1"/>
          <p:nvPr/>
        </p:nvSpPr>
        <p:spPr>
          <a:xfrm>
            <a:off x="1378633" y="365759"/>
            <a:ext cx="9931791" cy="6124754"/>
          </a:xfrm>
          <a:prstGeom prst="rect">
            <a:avLst/>
          </a:prstGeom>
          <a:noFill/>
        </p:spPr>
        <p:txBody>
          <a:bodyPr wrap="square" rtlCol="0">
            <a:spAutoFit/>
          </a:bodyPr>
          <a:lstStyle/>
          <a:p>
            <a:r>
              <a:rPr lang="en-IN" sz="2800" dirty="0"/>
              <a:t>REFERENCES:</a:t>
            </a:r>
          </a:p>
          <a:p>
            <a:endParaRPr lang="en-IN" sz="2800" dirty="0"/>
          </a:p>
          <a:p>
            <a:pPr marL="514350" indent="-514350">
              <a:buAutoNum type="arabicParenR"/>
            </a:pPr>
            <a:r>
              <a:rPr lang="en-IN" sz="2800" dirty="0"/>
              <a:t>Convolutional Neural Networks:</a:t>
            </a:r>
          </a:p>
          <a:p>
            <a:r>
              <a:rPr lang="en-IN" sz="2800" dirty="0"/>
              <a:t>      </a:t>
            </a:r>
            <a:r>
              <a:rPr lang="en-IN" sz="2800" dirty="0">
                <a:hlinkClick r:id="rId2"/>
              </a:rPr>
              <a:t>https://en.wikipedia.org/wiki/Convolutional_neural_network</a:t>
            </a:r>
            <a:endParaRPr lang="en-IN" sz="2800" dirty="0"/>
          </a:p>
          <a:p>
            <a:endParaRPr lang="en-IN" sz="2800" dirty="0"/>
          </a:p>
          <a:p>
            <a:r>
              <a:rPr lang="en-IN" sz="2800" dirty="0"/>
              <a:t>2)  OpenCV Tutorials:</a:t>
            </a:r>
          </a:p>
          <a:p>
            <a:r>
              <a:rPr lang="en-IN" sz="2800" dirty="0"/>
              <a:t>     </a:t>
            </a:r>
            <a:r>
              <a:rPr lang="en-IN" sz="2800" dirty="0">
                <a:hlinkClick r:id="rId3"/>
              </a:rPr>
              <a:t>https://docs.opencv.org/master/d6/d00/tutorial_py_root.html</a:t>
            </a:r>
            <a:endParaRPr lang="en-IN" sz="2800" dirty="0"/>
          </a:p>
          <a:p>
            <a:endParaRPr lang="en-IN" sz="2800" dirty="0"/>
          </a:p>
          <a:p>
            <a:r>
              <a:rPr lang="en-IN" sz="2800" dirty="0"/>
              <a:t>3)  Sign Languages:</a:t>
            </a:r>
          </a:p>
          <a:p>
            <a:r>
              <a:rPr lang="en-IN" sz="2800" dirty="0"/>
              <a:t>     </a:t>
            </a:r>
            <a:r>
              <a:rPr lang="en-IN" sz="2800" dirty="0">
                <a:hlinkClick r:id="rId4"/>
              </a:rPr>
              <a:t>https://en.wikipedia.org/wiki/Sign_language</a:t>
            </a:r>
            <a:endParaRPr lang="en-IN" sz="2800" dirty="0"/>
          </a:p>
          <a:p>
            <a:endParaRPr lang="en-IN" sz="2800" dirty="0"/>
          </a:p>
          <a:p>
            <a:r>
              <a:rPr lang="en-IN" sz="2800" dirty="0"/>
              <a:t>4)  Machine Learning :</a:t>
            </a:r>
          </a:p>
          <a:p>
            <a:r>
              <a:rPr lang="en-IN" sz="2800" dirty="0"/>
              <a:t>     </a:t>
            </a:r>
            <a:r>
              <a:rPr lang="en-IN" sz="2400" dirty="0">
                <a:hlinkClick r:id="rId5"/>
              </a:rPr>
              <a:t>https://www.mygreatlearning.com/blog/machine-learning-tutorial/</a:t>
            </a:r>
            <a:endParaRPr lang="en-IN" sz="2400" dirty="0"/>
          </a:p>
          <a:p>
            <a:endParaRPr lang="en-IN" sz="2800" dirty="0"/>
          </a:p>
        </p:txBody>
      </p:sp>
    </p:spTree>
    <p:extLst>
      <p:ext uri="{BB962C8B-B14F-4D97-AF65-F5344CB8AC3E}">
        <p14:creationId xmlns:p14="http://schemas.microsoft.com/office/powerpoint/2010/main" val="556198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C9467-D86A-4D44-9E01-5796E5BDA396}"/>
              </a:ext>
            </a:extLst>
          </p:cNvPr>
          <p:cNvSpPr>
            <a:spLocks noGrp="1"/>
          </p:cNvSpPr>
          <p:nvPr>
            <p:ph type="title"/>
          </p:nvPr>
        </p:nvSpPr>
        <p:spPr/>
        <p:txBody>
          <a:bodyPr anchor="ctr"/>
          <a:lstStyle/>
          <a:p>
            <a:pPr algn="ctr"/>
            <a:r>
              <a:rPr lang="en-US" dirty="0"/>
              <a:t>Thank you	</a:t>
            </a:r>
          </a:p>
        </p:txBody>
      </p:sp>
      <p:pic>
        <p:nvPicPr>
          <p:cNvPr id="6" name="Picture Placeholder 5" descr="Circuit">
            <a:extLst>
              <a:ext uri="{FF2B5EF4-FFF2-40B4-BE49-F238E27FC236}">
                <a16:creationId xmlns:a16="http://schemas.microsoft.com/office/drawing/2014/main" id="{103D88BF-51AE-46F2-8081-A3C506432709}"/>
              </a:ext>
            </a:extLst>
          </p:cNvPr>
          <p:cNvPicPr>
            <a:picLocks noGrp="1" noChangeAspect="1"/>
          </p:cNvPicPr>
          <p:nvPr>
            <p:ph type="pic" idx="1"/>
          </p:nvPr>
        </p:nvPicPr>
        <p:blipFill>
          <a:blip r:embed="rId3" cstate="email">
            <a:extLst>
              <a:ext uri="{28A0092B-C50C-407E-A947-70E740481C1C}">
                <a14:useLocalDpi xmlns:a14="http://schemas.microsoft.com/office/drawing/2010/main"/>
              </a:ext>
            </a:extLst>
          </a:blip>
          <a:srcRect/>
          <a:stretch>
            <a:fillRect/>
          </a:stretch>
        </p:blipFill>
        <p:spPr>
          <a:xfrm>
            <a:off x="1141411" y="783406"/>
            <a:ext cx="9912354" cy="3299778"/>
          </a:xfrm>
        </p:spPr>
      </p:pic>
    </p:spTree>
    <p:extLst>
      <p:ext uri="{BB962C8B-B14F-4D97-AF65-F5344CB8AC3E}">
        <p14:creationId xmlns:p14="http://schemas.microsoft.com/office/powerpoint/2010/main" val="3906540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extLst/>
          </a:blip>
          <a:stretch/>
        </a:blipFill>
        <a:effectLst/>
      </p:bgPr>
    </p:bg>
    <p:spTree>
      <p:nvGrpSpPr>
        <p:cNvPr id="1" name=""/>
        <p:cNvGrpSpPr/>
        <p:nvPr/>
      </p:nvGrpSpPr>
      <p:grpSpPr>
        <a:xfrm>
          <a:off x="0" y="0"/>
          <a:ext cx="0" cy="0"/>
          <a:chOff x="0" y="0"/>
          <a:chExt cx="0" cy="0"/>
        </a:xfrm>
      </p:grpSpPr>
      <p:grpSp>
        <p:nvGrpSpPr>
          <p:cNvPr id="340" name="Group 279">
            <a:extLst>
              <a:ext uri="{FF2B5EF4-FFF2-40B4-BE49-F238E27FC236}">
                <a16:creationId xmlns:a16="http://schemas.microsoft.com/office/drawing/2014/main" id="{5FE07634-A83A-4681-9C1D-BC0775F9D2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81" name="Rectangle 280">
              <a:extLst>
                <a:ext uri="{FF2B5EF4-FFF2-40B4-BE49-F238E27FC236}">
                  <a16:creationId xmlns:a16="http://schemas.microsoft.com/office/drawing/2014/main" id="{BF62976A-266E-4650-88F2-C16130F3D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2" name="Picture 2">
              <a:extLst>
                <a:ext uri="{FF2B5EF4-FFF2-40B4-BE49-F238E27FC236}">
                  <a16:creationId xmlns:a16="http://schemas.microsoft.com/office/drawing/2014/main" id="{88D9B99B-59C2-481A-A948-F87920A7FE5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9A134327-4864-46BB-A57A-7055C9E3AEC1}"/>
              </a:ext>
            </a:extLst>
          </p:cNvPr>
          <p:cNvSpPr>
            <a:spLocks noGrp="1"/>
          </p:cNvSpPr>
          <p:nvPr>
            <p:ph type="title"/>
          </p:nvPr>
        </p:nvSpPr>
        <p:spPr>
          <a:xfrm>
            <a:off x="7962519" y="9525"/>
            <a:ext cx="3084891" cy="741589"/>
          </a:xfrm>
        </p:spPr>
        <p:txBody>
          <a:bodyPr>
            <a:normAutofit/>
          </a:bodyPr>
          <a:lstStyle/>
          <a:p>
            <a:r>
              <a:rPr lang="en-IN" sz="3200" b="1" dirty="0">
                <a:latin typeface="Bahnschrift" panose="020B0502040204020203" pitchFamily="34" charset="0"/>
              </a:rPr>
              <a:t>Agenda</a:t>
            </a:r>
            <a:endParaRPr lang="en-US" sz="3200" b="1" dirty="0">
              <a:latin typeface="Bahnschrift" panose="020B0502040204020203" pitchFamily="34" charset="0"/>
            </a:endParaRPr>
          </a:p>
        </p:txBody>
      </p:sp>
      <p:pic>
        <p:nvPicPr>
          <p:cNvPr id="10" name="Content Placeholder 6" descr="circuit board">
            <a:extLst>
              <a:ext uri="{FF2B5EF4-FFF2-40B4-BE49-F238E27FC236}">
                <a16:creationId xmlns:a16="http://schemas.microsoft.com/office/drawing/2014/main" id="{38616497-6A2B-4863-A3DD-A2D0AF074897}"/>
              </a:ext>
            </a:extLst>
          </p:cNvPr>
          <p:cNvPicPr>
            <a:picLocks noChangeAspect="1"/>
          </p:cNvPicPr>
          <p:nvPr/>
        </p:nvPicPr>
        <p:blipFill rotWithShape="1">
          <a:blip r:embed="rId5">
            <a:extLst/>
          </a:blip>
          <a:srcRect l="7131" r="14065"/>
          <a:stretch/>
        </p:blipFill>
        <p:spPr>
          <a:xfrm flipH="1">
            <a:off x="-5597" y="10"/>
            <a:ext cx="7558541" cy="6857990"/>
          </a:xfrm>
          <a:prstGeom prst="rect">
            <a:avLst/>
          </a:prstGeom>
        </p:spPr>
      </p:pic>
      <p:grpSp>
        <p:nvGrpSpPr>
          <p:cNvPr id="341" name="Group 283">
            <a:extLst>
              <a:ext uri="{FF2B5EF4-FFF2-40B4-BE49-F238E27FC236}">
                <a16:creationId xmlns:a16="http://schemas.microsoft.com/office/drawing/2014/main" id="{A2E1FE48-FA7B-4262-B922-041542931D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285" name="Rectangle 284">
              <a:extLst>
                <a:ext uri="{FF2B5EF4-FFF2-40B4-BE49-F238E27FC236}">
                  <a16:creationId xmlns:a16="http://schemas.microsoft.com/office/drawing/2014/main" id="{F2E644B1-8F72-4AC4-89F1-EB3A027341E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86" name="Freeform 6">
              <a:extLst>
                <a:ext uri="{FF2B5EF4-FFF2-40B4-BE49-F238E27FC236}">
                  <a16:creationId xmlns:a16="http://schemas.microsoft.com/office/drawing/2014/main" id="{1781B8E8-8A26-4FFB-BE0C-7C0C644F7C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7" name="Freeform 7">
              <a:extLst>
                <a:ext uri="{FF2B5EF4-FFF2-40B4-BE49-F238E27FC236}">
                  <a16:creationId xmlns:a16="http://schemas.microsoft.com/office/drawing/2014/main" id="{4109D997-E9DF-4429-A643-3E691E2B70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8" name="Rectangle 287">
              <a:extLst>
                <a:ext uri="{FF2B5EF4-FFF2-40B4-BE49-F238E27FC236}">
                  <a16:creationId xmlns:a16="http://schemas.microsoft.com/office/drawing/2014/main" id="{B392695A-F131-4C51-B689-3F4D5B1A2F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89" name="Freeform 9">
              <a:extLst>
                <a:ext uri="{FF2B5EF4-FFF2-40B4-BE49-F238E27FC236}">
                  <a16:creationId xmlns:a16="http://schemas.microsoft.com/office/drawing/2014/main" id="{8218EC3E-07D0-417A-B0A8-057F825EF7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0" name="Freeform 10">
              <a:extLst>
                <a:ext uri="{FF2B5EF4-FFF2-40B4-BE49-F238E27FC236}">
                  <a16:creationId xmlns:a16="http://schemas.microsoft.com/office/drawing/2014/main" id="{B036399E-7675-47B6-A645-242946879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1" name="Freeform 11">
              <a:extLst>
                <a:ext uri="{FF2B5EF4-FFF2-40B4-BE49-F238E27FC236}">
                  <a16:creationId xmlns:a16="http://schemas.microsoft.com/office/drawing/2014/main" id="{C44A0438-B8A4-43B3-B17C-B919FCD92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2" name="Freeform 12">
              <a:extLst>
                <a:ext uri="{FF2B5EF4-FFF2-40B4-BE49-F238E27FC236}">
                  <a16:creationId xmlns:a16="http://schemas.microsoft.com/office/drawing/2014/main" id="{ABC7257F-6F64-4B81-BDA7-7C232BCBA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3" name="Freeform 13">
              <a:extLst>
                <a:ext uri="{FF2B5EF4-FFF2-40B4-BE49-F238E27FC236}">
                  <a16:creationId xmlns:a16="http://schemas.microsoft.com/office/drawing/2014/main" id="{72DD7E92-F033-480C-A220-63CE422C3A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4" name="Freeform 14">
              <a:extLst>
                <a:ext uri="{FF2B5EF4-FFF2-40B4-BE49-F238E27FC236}">
                  <a16:creationId xmlns:a16="http://schemas.microsoft.com/office/drawing/2014/main" id="{444A9AC9-463E-45E7-A818-13F664F7C0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5" name="Freeform 15">
              <a:extLst>
                <a:ext uri="{FF2B5EF4-FFF2-40B4-BE49-F238E27FC236}">
                  <a16:creationId xmlns:a16="http://schemas.microsoft.com/office/drawing/2014/main" id="{6CCE9BBE-5DE3-4991-80CA-DFEB928673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6" name="Freeform 16">
              <a:extLst>
                <a:ext uri="{FF2B5EF4-FFF2-40B4-BE49-F238E27FC236}">
                  <a16:creationId xmlns:a16="http://schemas.microsoft.com/office/drawing/2014/main" id="{3180F6DF-A13F-491C-BF97-B206E3E7B9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7" name="Freeform 17">
              <a:extLst>
                <a:ext uri="{FF2B5EF4-FFF2-40B4-BE49-F238E27FC236}">
                  <a16:creationId xmlns:a16="http://schemas.microsoft.com/office/drawing/2014/main" id="{CAD0E44C-73C8-42BB-ADA8-2BA6B3082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8" name="Freeform 18">
              <a:extLst>
                <a:ext uri="{FF2B5EF4-FFF2-40B4-BE49-F238E27FC236}">
                  <a16:creationId xmlns:a16="http://schemas.microsoft.com/office/drawing/2014/main" id="{436EC43E-A70D-4E5C-B275-35CA8E93C1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9" name="Freeform 19">
              <a:extLst>
                <a:ext uri="{FF2B5EF4-FFF2-40B4-BE49-F238E27FC236}">
                  <a16:creationId xmlns:a16="http://schemas.microsoft.com/office/drawing/2014/main" id="{ADE7E5B6-2E2A-4F56-9E90-F8613E6D1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0" name="Freeform 20">
              <a:extLst>
                <a:ext uri="{FF2B5EF4-FFF2-40B4-BE49-F238E27FC236}">
                  <a16:creationId xmlns:a16="http://schemas.microsoft.com/office/drawing/2014/main" id="{86B9E49B-AE8D-47E0-BACC-A6D0AC3AB2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1" name="Freeform 21">
              <a:extLst>
                <a:ext uri="{FF2B5EF4-FFF2-40B4-BE49-F238E27FC236}">
                  <a16:creationId xmlns:a16="http://schemas.microsoft.com/office/drawing/2014/main" id="{2EB961AF-CD61-41BA-B0B2-0741A5ED64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2" name="Freeform 22">
              <a:extLst>
                <a:ext uri="{FF2B5EF4-FFF2-40B4-BE49-F238E27FC236}">
                  <a16:creationId xmlns:a16="http://schemas.microsoft.com/office/drawing/2014/main" id="{DC42BDA1-810A-4135-B3B1-B3161D372A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3" name="Freeform 23">
              <a:extLst>
                <a:ext uri="{FF2B5EF4-FFF2-40B4-BE49-F238E27FC236}">
                  <a16:creationId xmlns:a16="http://schemas.microsoft.com/office/drawing/2014/main" id="{FA51FCA8-FCF4-4116-8CB2-5C539E37F4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4" name="Freeform 24">
              <a:extLst>
                <a:ext uri="{FF2B5EF4-FFF2-40B4-BE49-F238E27FC236}">
                  <a16:creationId xmlns:a16="http://schemas.microsoft.com/office/drawing/2014/main" id="{F2850A10-CDBC-462A-8CB7-0258746834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5" name="Freeform 25">
              <a:extLst>
                <a:ext uri="{FF2B5EF4-FFF2-40B4-BE49-F238E27FC236}">
                  <a16:creationId xmlns:a16="http://schemas.microsoft.com/office/drawing/2014/main" id="{738A37B9-77C2-4464-BF1F-2AF25A0D29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6" name="Freeform 26">
              <a:extLst>
                <a:ext uri="{FF2B5EF4-FFF2-40B4-BE49-F238E27FC236}">
                  <a16:creationId xmlns:a16="http://schemas.microsoft.com/office/drawing/2014/main" id="{89026C8B-A162-4523-A51B-9F1200BC60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7" name="Freeform 27">
              <a:extLst>
                <a:ext uri="{FF2B5EF4-FFF2-40B4-BE49-F238E27FC236}">
                  <a16:creationId xmlns:a16="http://schemas.microsoft.com/office/drawing/2014/main" id="{5B76BC40-1FA2-477D-B2C2-4763577DB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8" name="Freeform 28">
              <a:extLst>
                <a:ext uri="{FF2B5EF4-FFF2-40B4-BE49-F238E27FC236}">
                  <a16:creationId xmlns:a16="http://schemas.microsoft.com/office/drawing/2014/main" id="{6BC68EAA-2809-4AE4-80C1-2555CEF73D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9" name="Freeform 29">
              <a:extLst>
                <a:ext uri="{FF2B5EF4-FFF2-40B4-BE49-F238E27FC236}">
                  <a16:creationId xmlns:a16="http://schemas.microsoft.com/office/drawing/2014/main" id="{FE709D1B-0541-4414-9E87-CF7D6918C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0" name="Freeform 30">
              <a:extLst>
                <a:ext uri="{FF2B5EF4-FFF2-40B4-BE49-F238E27FC236}">
                  <a16:creationId xmlns:a16="http://schemas.microsoft.com/office/drawing/2014/main" id="{33BCB888-11B8-4D01-BCDA-59BBA28DC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1" name="Freeform 31">
              <a:extLst>
                <a:ext uri="{FF2B5EF4-FFF2-40B4-BE49-F238E27FC236}">
                  <a16:creationId xmlns:a16="http://schemas.microsoft.com/office/drawing/2014/main" id="{28E5CE3E-C11A-4CF7-82BF-37D1221D4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2" name="Freeform 32">
              <a:extLst>
                <a:ext uri="{FF2B5EF4-FFF2-40B4-BE49-F238E27FC236}">
                  <a16:creationId xmlns:a16="http://schemas.microsoft.com/office/drawing/2014/main" id="{55284FC3-21FB-4FA7-B695-2D6A9CEF73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3" name="Rectangle 312">
              <a:extLst>
                <a:ext uri="{FF2B5EF4-FFF2-40B4-BE49-F238E27FC236}">
                  <a16:creationId xmlns:a16="http://schemas.microsoft.com/office/drawing/2014/main" id="{13DA6B78-00DE-4E55-9124-EFD72519BB9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14" name="Freeform 34">
              <a:extLst>
                <a:ext uri="{FF2B5EF4-FFF2-40B4-BE49-F238E27FC236}">
                  <a16:creationId xmlns:a16="http://schemas.microsoft.com/office/drawing/2014/main" id="{D4602B0F-2844-48BE-9B4A-0366AC9045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5" name="Freeform 35">
              <a:extLst>
                <a:ext uri="{FF2B5EF4-FFF2-40B4-BE49-F238E27FC236}">
                  <a16:creationId xmlns:a16="http://schemas.microsoft.com/office/drawing/2014/main" id="{E31E05BB-6004-474D-9900-D990378F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6" name="Freeform 36">
              <a:extLst>
                <a:ext uri="{FF2B5EF4-FFF2-40B4-BE49-F238E27FC236}">
                  <a16:creationId xmlns:a16="http://schemas.microsoft.com/office/drawing/2014/main" id="{00BD01ED-F65D-4601-A77D-508E960E0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7" name="Freeform 37">
              <a:extLst>
                <a:ext uri="{FF2B5EF4-FFF2-40B4-BE49-F238E27FC236}">
                  <a16:creationId xmlns:a16="http://schemas.microsoft.com/office/drawing/2014/main" id="{FD307CAE-789C-4E80-B6F1-9858A3ABA3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8" name="Freeform 38">
              <a:extLst>
                <a:ext uri="{FF2B5EF4-FFF2-40B4-BE49-F238E27FC236}">
                  <a16:creationId xmlns:a16="http://schemas.microsoft.com/office/drawing/2014/main" id="{94B97B29-709E-4E24-B2FA-EF84AA12D2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9" name="Freeform 39">
              <a:extLst>
                <a:ext uri="{FF2B5EF4-FFF2-40B4-BE49-F238E27FC236}">
                  <a16:creationId xmlns:a16="http://schemas.microsoft.com/office/drawing/2014/main" id="{C05D52B9-1FA2-4E7C-8229-B09811A90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0" name="Freeform 40">
              <a:extLst>
                <a:ext uri="{FF2B5EF4-FFF2-40B4-BE49-F238E27FC236}">
                  <a16:creationId xmlns:a16="http://schemas.microsoft.com/office/drawing/2014/main" id="{CC0A5575-2FB9-440F-B9A8-E0DDE1C37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1" name="Freeform 41">
              <a:extLst>
                <a:ext uri="{FF2B5EF4-FFF2-40B4-BE49-F238E27FC236}">
                  <a16:creationId xmlns:a16="http://schemas.microsoft.com/office/drawing/2014/main" id="{AFFCC88F-01DF-4DE1-8CD5-88631E309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2" name="Freeform 42">
              <a:extLst>
                <a:ext uri="{FF2B5EF4-FFF2-40B4-BE49-F238E27FC236}">
                  <a16:creationId xmlns:a16="http://schemas.microsoft.com/office/drawing/2014/main" id="{33EEC40B-E2CD-4BAC-94D6-85B7071422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3" name="Freeform 43">
              <a:extLst>
                <a:ext uri="{FF2B5EF4-FFF2-40B4-BE49-F238E27FC236}">
                  <a16:creationId xmlns:a16="http://schemas.microsoft.com/office/drawing/2014/main" id="{3E0E9643-5C60-4933-BB1B-9A09057E72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4" name="Freeform 44">
              <a:extLst>
                <a:ext uri="{FF2B5EF4-FFF2-40B4-BE49-F238E27FC236}">
                  <a16:creationId xmlns:a16="http://schemas.microsoft.com/office/drawing/2014/main" id="{94F86E92-9EC7-437C-946B-31E7C1C4771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5" name="Rectangle 324">
              <a:extLst>
                <a:ext uri="{FF2B5EF4-FFF2-40B4-BE49-F238E27FC236}">
                  <a16:creationId xmlns:a16="http://schemas.microsoft.com/office/drawing/2014/main" id="{BE9A51BE-C514-46B5-ABA6-7E7C878F8E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26" name="Freeform 46">
              <a:extLst>
                <a:ext uri="{FF2B5EF4-FFF2-40B4-BE49-F238E27FC236}">
                  <a16:creationId xmlns:a16="http://schemas.microsoft.com/office/drawing/2014/main" id="{8B255447-F0E9-4D96-A4B0-F9EDDE58A3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7" name="Freeform 47">
              <a:extLst>
                <a:ext uri="{FF2B5EF4-FFF2-40B4-BE49-F238E27FC236}">
                  <a16:creationId xmlns:a16="http://schemas.microsoft.com/office/drawing/2014/main" id="{AFAC5F3A-3BE7-489E-A848-498B9995F1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8" name="Freeform 48">
              <a:extLst>
                <a:ext uri="{FF2B5EF4-FFF2-40B4-BE49-F238E27FC236}">
                  <a16:creationId xmlns:a16="http://schemas.microsoft.com/office/drawing/2014/main" id="{A974E7AA-5EF3-4817-B0AE-4C1A784EE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9" name="Freeform 49">
              <a:extLst>
                <a:ext uri="{FF2B5EF4-FFF2-40B4-BE49-F238E27FC236}">
                  <a16:creationId xmlns:a16="http://schemas.microsoft.com/office/drawing/2014/main" id="{8AA54AC1-3E87-49C0-A594-87829A2CFF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0" name="Freeform 50">
              <a:extLst>
                <a:ext uri="{FF2B5EF4-FFF2-40B4-BE49-F238E27FC236}">
                  <a16:creationId xmlns:a16="http://schemas.microsoft.com/office/drawing/2014/main" id="{CC237789-73BC-4BD9-BFE8-1325FA4B52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1" name="Freeform 51">
              <a:extLst>
                <a:ext uri="{FF2B5EF4-FFF2-40B4-BE49-F238E27FC236}">
                  <a16:creationId xmlns:a16="http://schemas.microsoft.com/office/drawing/2014/main" id="{DCF4052D-CF62-47DC-991E-49D0BA908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2" name="Freeform 52">
              <a:extLst>
                <a:ext uri="{FF2B5EF4-FFF2-40B4-BE49-F238E27FC236}">
                  <a16:creationId xmlns:a16="http://schemas.microsoft.com/office/drawing/2014/main" id="{2ABD9104-C938-44F2-8622-8407A2593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3" name="Freeform 53">
              <a:extLst>
                <a:ext uri="{FF2B5EF4-FFF2-40B4-BE49-F238E27FC236}">
                  <a16:creationId xmlns:a16="http://schemas.microsoft.com/office/drawing/2014/main" id="{4AA18F60-3E86-4A5A-B82E-A79183ED363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4" name="Freeform 54">
              <a:extLst>
                <a:ext uri="{FF2B5EF4-FFF2-40B4-BE49-F238E27FC236}">
                  <a16:creationId xmlns:a16="http://schemas.microsoft.com/office/drawing/2014/main" id="{0F34C941-6196-4937-99E5-14AAD23F28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5" name="Freeform 55">
              <a:extLst>
                <a:ext uri="{FF2B5EF4-FFF2-40B4-BE49-F238E27FC236}">
                  <a16:creationId xmlns:a16="http://schemas.microsoft.com/office/drawing/2014/main" id="{60DB8A6C-23D7-4A88-BDCE-8FEC86A12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6" name="Freeform 56">
              <a:extLst>
                <a:ext uri="{FF2B5EF4-FFF2-40B4-BE49-F238E27FC236}">
                  <a16:creationId xmlns:a16="http://schemas.microsoft.com/office/drawing/2014/main" id="{29F5F702-AEE6-4633-BB20-7A15C3A31F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7" name="Freeform 57">
              <a:extLst>
                <a:ext uri="{FF2B5EF4-FFF2-40B4-BE49-F238E27FC236}">
                  <a16:creationId xmlns:a16="http://schemas.microsoft.com/office/drawing/2014/main" id="{F30C7A45-6890-4EA5-9F6B-E2AB4D04C5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8" name="Freeform 58">
              <a:extLst>
                <a:ext uri="{FF2B5EF4-FFF2-40B4-BE49-F238E27FC236}">
                  <a16:creationId xmlns:a16="http://schemas.microsoft.com/office/drawing/2014/main" id="{F31A7373-F68A-485D-95DC-B53ACC7B5F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Content Placeholder 2"/>
          <p:cNvSpPr>
            <a:spLocks noGrp="1"/>
          </p:cNvSpPr>
          <p:nvPr>
            <p:ph idx="1"/>
          </p:nvPr>
        </p:nvSpPr>
        <p:spPr>
          <a:xfrm>
            <a:off x="7767256" y="751114"/>
            <a:ext cx="3280155" cy="5470299"/>
          </a:xfrm>
        </p:spPr>
        <p:txBody>
          <a:bodyPr>
            <a:normAutofit/>
          </a:bodyPr>
          <a:lstStyle/>
          <a:p>
            <a:r>
              <a:rPr lang="en-US" dirty="0"/>
              <a:t>1. Title Slide</a:t>
            </a:r>
          </a:p>
          <a:p>
            <a:r>
              <a:rPr lang="en-US" dirty="0"/>
              <a:t>2. Introduction</a:t>
            </a:r>
          </a:p>
          <a:p>
            <a:r>
              <a:rPr lang="en-US" dirty="0"/>
              <a:t>3. Problem Statement</a:t>
            </a:r>
          </a:p>
          <a:p>
            <a:r>
              <a:rPr lang="en-US" dirty="0"/>
              <a:t>4. Scope</a:t>
            </a:r>
          </a:p>
          <a:p>
            <a:r>
              <a:rPr lang="en-US" dirty="0"/>
              <a:t>5. Objective/ Need</a:t>
            </a:r>
          </a:p>
          <a:p>
            <a:r>
              <a:rPr lang="en-US" dirty="0"/>
              <a:t>6. Literature Survey </a:t>
            </a:r>
          </a:p>
          <a:p>
            <a:r>
              <a:rPr lang="en-US" dirty="0"/>
              <a:t>7. Architectural Block Diagram</a:t>
            </a:r>
          </a:p>
          <a:p>
            <a:r>
              <a:rPr lang="en-US" dirty="0"/>
              <a:t>8. References</a:t>
            </a:r>
            <a:endParaRPr lang="en-IN" dirty="0"/>
          </a:p>
        </p:txBody>
      </p:sp>
    </p:spTree>
    <p:extLst>
      <p:ext uri="{BB962C8B-B14F-4D97-AF65-F5344CB8AC3E}">
        <p14:creationId xmlns:p14="http://schemas.microsoft.com/office/powerpoint/2010/main" val="302665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id="{5BE62A68-92FB-4DA6-B1D6-FA043544A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93" name="Picture 2">
            <a:extLst>
              <a:ext uri="{FF2B5EF4-FFF2-40B4-BE49-F238E27FC236}">
                <a16:creationId xmlns:a16="http://schemas.microsoft.com/office/drawing/2014/main" id="{10A6DFCC-5864-48A7-8196-CBCF038BB88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mt="30000"/>
            <a:extLst>
              <a:ext uri="{28A0092B-C50C-407E-A947-70E740481C1C}">
                <a14:useLocalDpi xmlns:a14="http://schemas.microsoft.com/office/drawing/2010/main"/>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95" name="Group 94">
            <a:extLst>
              <a:ext uri="{FF2B5EF4-FFF2-40B4-BE49-F238E27FC236}">
                <a16:creationId xmlns:a16="http://schemas.microsoft.com/office/drawing/2014/main" id="{03CA880E-A155-41A2-B87D-21AC3CE33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96" name="Rectangle 5">
              <a:extLst>
                <a:ext uri="{FF2B5EF4-FFF2-40B4-BE49-F238E27FC236}">
                  <a16:creationId xmlns:a16="http://schemas.microsoft.com/office/drawing/2014/main" id="{AD179668-A46F-4D4C-8C75-2F3B4B5787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97" name="Freeform 6">
              <a:extLst>
                <a:ext uri="{FF2B5EF4-FFF2-40B4-BE49-F238E27FC236}">
                  <a16:creationId xmlns:a16="http://schemas.microsoft.com/office/drawing/2014/main" id="{0DB283C2-E19A-4A75-909F-450DB72DEC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8" name="Freeform 7">
              <a:extLst>
                <a:ext uri="{FF2B5EF4-FFF2-40B4-BE49-F238E27FC236}">
                  <a16:creationId xmlns:a16="http://schemas.microsoft.com/office/drawing/2014/main" id="{B674E08A-09B5-42AD-805C-43DAE1D0BE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9" name="Freeform 8">
              <a:extLst>
                <a:ext uri="{FF2B5EF4-FFF2-40B4-BE49-F238E27FC236}">
                  <a16:creationId xmlns:a16="http://schemas.microsoft.com/office/drawing/2014/main" id="{248B903F-D11E-41B4-A6F7-5ACF56D76B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0" name="Freeform 9">
              <a:extLst>
                <a:ext uri="{FF2B5EF4-FFF2-40B4-BE49-F238E27FC236}">
                  <a16:creationId xmlns:a16="http://schemas.microsoft.com/office/drawing/2014/main" id="{68B65942-DED3-475B-B28D-839E15541C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1" name="Freeform 10">
              <a:extLst>
                <a:ext uri="{FF2B5EF4-FFF2-40B4-BE49-F238E27FC236}">
                  <a16:creationId xmlns:a16="http://schemas.microsoft.com/office/drawing/2014/main" id="{54C02C20-8E50-4D5F-9E89-7266186B1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2" name="Freeform 11">
              <a:extLst>
                <a:ext uri="{FF2B5EF4-FFF2-40B4-BE49-F238E27FC236}">
                  <a16:creationId xmlns:a16="http://schemas.microsoft.com/office/drawing/2014/main" id="{057C79DE-C22B-4732-B921-1EEF64DAD2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3" name="Freeform 12">
              <a:extLst>
                <a:ext uri="{FF2B5EF4-FFF2-40B4-BE49-F238E27FC236}">
                  <a16:creationId xmlns:a16="http://schemas.microsoft.com/office/drawing/2014/main" id="{21E55FE5-F856-4E6D-A505-4A5AA92FC2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4" name="Freeform 13">
              <a:extLst>
                <a:ext uri="{FF2B5EF4-FFF2-40B4-BE49-F238E27FC236}">
                  <a16:creationId xmlns:a16="http://schemas.microsoft.com/office/drawing/2014/main" id="{564ACC84-D8A2-43FB-AB43-D7A892AC83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5" name="Freeform 14">
              <a:extLst>
                <a:ext uri="{FF2B5EF4-FFF2-40B4-BE49-F238E27FC236}">
                  <a16:creationId xmlns:a16="http://schemas.microsoft.com/office/drawing/2014/main" id="{33DE6074-A243-4841-8A21-41739E524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6" name="Freeform 15">
              <a:extLst>
                <a:ext uri="{FF2B5EF4-FFF2-40B4-BE49-F238E27FC236}">
                  <a16:creationId xmlns:a16="http://schemas.microsoft.com/office/drawing/2014/main" id="{6AD73007-A6A4-498E-8AF9-C3F7D61DCD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7" name="Line 16">
              <a:extLst>
                <a:ext uri="{FF2B5EF4-FFF2-40B4-BE49-F238E27FC236}">
                  <a16:creationId xmlns:a16="http://schemas.microsoft.com/office/drawing/2014/main" id="{541BFD40-70B0-48BA-9216-9C67411F450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8" name="Freeform 17">
              <a:extLst>
                <a:ext uri="{FF2B5EF4-FFF2-40B4-BE49-F238E27FC236}">
                  <a16:creationId xmlns:a16="http://schemas.microsoft.com/office/drawing/2014/main" id="{7DFC59A5-0E43-4308-8BFB-F505CFB549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9" name="Freeform 18">
              <a:extLst>
                <a:ext uri="{FF2B5EF4-FFF2-40B4-BE49-F238E27FC236}">
                  <a16:creationId xmlns:a16="http://schemas.microsoft.com/office/drawing/2014/main" id="{0852232F-7FE7-4B61-AC34-F29289DAC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0" name="Freeform 19">
              <a:extLst>
                <a:ext uri="{FF2B5EF4-FFF2-40B4-BE49-F238E27FC236}">
                  <a16:creationId xmlns:a16="http://schemas.microsoft.com/office/drawing/2014/main" id="{F2467A7F-F122-4464-A682-8C4DB1DA1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1" name="Freeform 20">
              <a:extLst>
                <a:ext uri="{FF2B5EF4-FFF2-40B4-BE49-F238E27FC236}">
                  <a16:creationId xmlns:a16="http://schemas.microsoft.com/office/drawing/2014/main" id="{2178D569-0695-49D6-8261-1BF6E2E48F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2" name="Rectangle 21">
              <a:extLst>
                <a:ext uri="{FF2B5EF4-FFF2-40B4-BE49-F238E27FC236}">
                  <a16:creationId xmlns:a16="http://schemas.microsoft.com/office/drawing/2014/main" id="{E289FFF1-2E96-4F4A-94D2-D1FED6AE8AA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13" name="Freeform 22">
              <a:extLst>
                <a:ext uri="{FF2B5EF4-FFF2-40B4-BE49-F238E27FC236}">
                  <a16:creationId xmlns:a16="http://schemas.microsoft.com/office/drawing/2014/main" id="{F0509D92-D47A-49BC-899A-0C2AB53BC6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4" name="Freeform 23">
              <a:extLst>
                <a:ext uri="{FF2B5EF4-FFF2-40B4-BE49-F238E27FC236}">
                  <a16:creationId xmlns:a16="http://schemas.microsoft.com/office/drawing/2014/main" id="{606E419B-186B-4DA7-95FA-F921A2D3FC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5" name="Freeform 24">
              <a:extLst>
                <a:ext uri="{FF2B5EF4-FFF2-40B4-BE49-F238E27FC236}">
                  <a16:creationId xmlns:a16="http://schemas.microsoft.com/office/drawing/2014/main" id="{35DBBAC4-A0DC-44A6-A64F-3FF22BC30B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6" name="Freeform 25">
              <a:extLst>
                <a:ext uri="{FF2B5EF4-FFF2-40B4-BE49-F238E27FC236}">
                  <a16:creationId xmlns:a16="http://schemas.microsoft.com/office/drawing/2014/main" id="{45359546-A3CF-4560-869D-4C642B0F75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7" name="Freeform 26">
              <a:extLst>
                <a:ext uri="{FF2B5EF4-FFF2-40B4-BE49-F238E27FC236}">
                  <a16:creationId xmlns:a16="http://schemas.microsoft.com/office/drawing/2014/main" id="{A9D2DDA1-3EE0-4B5E-8107-6000BCB2B4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8" name="Freeform 27">
              <a:extLst>
                <a:ext uri="{FF2B5EF4-FFF2-40B4-BE49-F238E27FC236}">
                  <a16:creationId xmlns:a16="http://schemas.microsoft.com/office/drawing/2014/main" id="{6DA22C48-18EA-47BE-B75A-9594E025BE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9" name="Freeform 28">
              <a:extLst>
                <a:ext uri="{FF2B5EF4-FFF2-40B4-BE49-F238E27FC236}">
                  <a16:creationId xmlns:a16="http://schemas.microsoft.com/office/drawing/2014/main" id="{411A5F9B-C5BD-4FE0-BEE1-5FA9B82FB3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0" name="Freeform 29">
              <a:extLst>
                <a:ext uri="{FF2B5EF4-FFF2-40B4-BE49-F238E27FC236}">
                  <a16:creationId xmlns:a16="http://schemas.microsoft.com/office/drawing/2014/main" id="{AFFCFD60-FB34-408B-A2EA-311A1093D0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1" name="Freeform 30">
              <a:extLst>
                <a:ext uri="{FF2B5EF4-FFF2-40B4-BE49-F238E27FC236}">
                  <a16:creationId xmlns:a16="http://schemas.microsoft.com/office/drawing/2014/main" id="{72B9EBCA-3EF6-4296-80E0-CD849B27E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2" name="Freeform 31">
              <a:extLst>
                <a:ext uri="{FF2B5EF4-FFF2-40B4-BE49-F238E27FC236}">
                  <a16:creationId xmlns:a16="http://schemas.microsoft.com/office/drawing/2014/main" id="{CC021197-0DB7-42B6-93BB-32252A9373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9A134327-4864-46BB-A57A-7055C9E3AEC1}"/>
              </a:ext>
            </a:extLst>
          </p:cNvPr>
          <p:cNvSpPr>
            <a:spLocks noGrp="1"/>
          </p:cNvSpPr>
          <p:nvPr>
            <p:ph type="title"/>
          </p:nvPr>
        </p:nvSpPr>
        <p:spPr>
          <a:xfrm>
            <a:off x="853330" y="1254035"/>
            <a:ext cx="2926190" cy="4002222"/>
          </a:xfrm>
        </p:spPr>
        <p:txBody>
          <a:bodyPr>
            <a:normAutofit/>
          </a:bodyPr>
          <a:lstStyle/>
          <a:p>
            <a:pPr algn="r"/>
            <a:r>
              <a:rPr lang="en-US" sz="3200" b="1" dirty="0">
                <a:solidFill>
                  <a:srgbClr val="FFFFFF"/>
                </a:solidFill>
                <a:latin typeface="Arial Narrow" panose="020B0606020202030204" pitchFamily="34" charset="0"/>
              </a:rPr>
              <a:t>introduction</a:t>
            </a:r>
            <a:endParaRPr lang="en-US" sz="3300" b="1" dirty="0">
              <a:solidFill>
                <a:srgbClr val="FFFFFF"/>
              </a:solidFill>
              <a:latin typeface="Arial Narrow" panose="020B0606020202030204" pitchFamily="34" charset="0"/>
            </a:endParaRPr>
          </a:p>
        </p:txBody>
      </p:sp>
      <p:grpSp>
        <p:nvGrpSpPr>
          <p:cNvPr id="126" name="Group 125">
            <a:extLst>
              <a:ext uri="{FF2B5EF4-FFF2-40B4-BE49-F238E27FC236}">
                <a16:creationId xmlns:a16="http://schemas.microsoft.com/office/drawing/2014/main" id="{A847D4E2-EA7B-40EF-8062-D1FAF838F6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id="{F1549F3B-53A1-4D15-8E8E-4297D91B8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8" name="Freeform 33">
              <a:extLst>
                <a:ext uri="{FF2B5EF4-FFF2-40B4-BE49-F238E27FC236}">
                  <a16:creationId xmlns:a16="http://schemas.microsoft.com/office/drawing/2014/main" id="{841347B2-F767-433C-946A-1B19B4C40E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9" name="Freeform 34">
              <a:extLst>
                <a:ext uri="{FF2B5EF4-FFF2-40B4-BE49-F238E27FC236}">
                  <a16:creationId xmlns:a16="http://schemas.microsoft.com/office/drawing/2014/main" id="{B34A4847-B6CA-4001-8EB1-33B3854A4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0" name="Freeform 35">
              <a:extLst>
                <a:ext uri="{FF2B5EF4-FFF2-40B4-BE49-F238E27FC236}">
                  <a16:creationId xmlns:a16="http://schemas.microsoft.com/office/drawing/2014/main" id="{EF334B32-D0A0-45DE-99CB-37A3E56ECE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1" name="Freeform 36">
              <a:extLst>
                <a:ext uri="{FF2B5EF4-FFF2-40B4-BE49-F238E27FC236}">
                  <a16:creationId xmlns:a16="http://schemas.microsoft.com/office/drawing/2014/main" id="{5D1098DF-5812-4A6F-A4B7-AFEBEDA983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2" name="Freeform 37">
              <a:extLst>
                <a:ext uri="{FF2B5EF4-FFF2-40B4-BE49-F238E27FC236}">
                  <a16:creationId xmlns:a16="http://schemas.microsoft.com/office/drawing/2014/main" id="{2A72CC5D-2EA1-4ABD-B694-045401D7F2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3" name="Freeform 38">
              <a:extLst>
                <a:ext uri="{FF2B5EF4-FFF2-40B4-BE49-F238E27FC236}">
                  <a16:creationId xmlns:a16="http://schemas.microsoft.com/office/drawing/2014/main" id="{47B8C57D-403F-4D5B-9724-24276E99B4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4" name="Freeform 39">
              <a:extLst>
                <a:ext uri="{FF2B5EF4-FFF2-40B4-BE49-F238E27FC236}">
                  <a16:creationId xmlns:a16="http://schemas.microsoft.com/office/drawing/2014/main" id="{4890E5D3-F793-4B6A-AA8F-1F6C03BD1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5" name="Freeform 40">
              <a:extLst>
                <a:ext uri="{FF2B5EF4-FFF2-40B4-BE49-F238E27FC236}">
                  <a16:creationId xmlns:a16="http://schemas.microsoft.com/office/drawing/2014/main" id="{68A2FE4A-346D-4EA5-B377-EED4515161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6" name="Rectangle 41">
              <a:extLst>
                <a:ext uri="{FF2B5EF4-FFF2-40B4-BE49-F238E27FC236}">
                  <a16:creationId xmlns:a16="http://schemas.microsoft.com/office/drawing/2014/main" id="{2F12D5D5-9BB1-4D89-B5B4-8F8353825B7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grpSp>
      <p:sp>
        <p:nvSpPr>
          <p:cNvPr id="3" name="Content Placeholder 2"/>
          <p:cNvSpPr>
            <a:spLocks noGrp="1"/>
          </p:cNvSpPr>
          <p:nvPr>
            <p:ph idx="1"/>
          </p:nvPr>
        </p:nvSpPr>
        <p:spPr>
          <a:xfrm>
            <a:off x="3815288" y="195943"/>
            <a:ext cx="8014762" cy="6400120"/>
          </a:xfrm>
        </p:spPr>
        <p:txBody>
          <a:bodyPr/>
          <a:lstStyle/>
          <a:p>
            <a:r>
              <a:rPr lang="en-US" dirty="0">
                <a:solidFill>
                  <a:schemeClr val="bg1"/>
                </a:solidFill>
              </a:rPr>
              <a:t>Sign language is a type of language that uses manual communication to convey meaningful messages to other people. This includes simultaneous employing of hand gestures, movement, orientation of the fingers, arms or body, and facial expressions to convey a speaker's ideas. </a:t>
            </a:r>
          </a:p>
          <a:p>
            <a:endParaRPr lang="en-IN" dirty="0"/>
          </a:p>
        </p:txBody>
      </p:sp>
      <p:pic>
        <p:nvPicPr>
          <p:cNvPr id="5" name="Picture 4">
            <a:extLst>
              <a:ext uri="{FF2B5EF4-FFF2-40B4-BE49-F238E27FC236}">
                <a16:creationId xmlns:a16="http://schemas.microsoft.com/office/drawing/2014/main" id="{9D8C5650-7A25-450D-9F58-98AA2E764614}"/>
              </a:ext>
            </a:extLst>
          </p:cNvPr>
          <p:cNvPicPr>
            <a:picLocks noChangeAspect="1"/>
          </p:cNvPicPr>
          <p:nvPr/>
        </p:nvPicPr>
        <p:blipFill>
          <a:blip r:embed="rId4"/>
          <a:stretch>
            <a:fillRect/>
          </a:stretch>
        </p:blipFill>
        <p:spPr>
          <a:xfrm>
            <a:off x="4308010" y="2866950"/>
            <a:ext cx="3027311" cy="2014538"/>
          </a:xfrm>
          <a:prstGeom prst="rect">
            <a:avLst/>
          </a:prstGeom>
        </p:spPr>
      </p:pic>
      <p:pic>
        <p:nvPicPr>
          <p:cNvPr id="7" name="Picture 6">
            <a:extLst>
              <a:ext uri="{FF2B5EF4-FFF2-40B4-BE49-F238E27FC236}">
                <a16:creationId xmlns:a16="http://schemas.microsoft.com/office/drawing/2014/main" id="{A131CCF7-33D9-4F9B-9A65-492D56334462}"/>
              </a:ext>
            </a:extLst>
          </p:cNvPr>
          <p:cNvPicPr>
            <a:picLocks noChangeAspect="1"/>
          </p:cNvPicPr>
          <p:nvPr/>
        </p:nvPicPr>
        <p:blipFill>
          <a:blip r:embed="rId5"/>
          <a:stretch>
            <a:fillRect/>
          </a:stretch>
        </p:blipFill>
        <p:spPr>
          <a:xfrm>
            <a:off x="7916886" y="3261946"/>
            <a:ext cx="3126252" cy="1600200"/>
          </a:xfrm>
          <a:prstGeom prst="rect">
            <a:avLst/>
          </a:prstGeom>
        </p:spPr>
      </p:pic>
      <p:sp>
        <p:nvSpPr>
          <p:cNvPr id="8" name="TextBox 7">
            <a:extLst>
              <a:ext uri="{FF2B5EF4-FFF2-40B4-BE49-F238E27FC236}">
                <a16:creationId xmlns:a16="http://schemas.microsoft.com/office/drawing/2014/main" id="{E084E7B2-B36D-4ECC-9515-E994E7B4C8C6}"/>
              </a:ext>
            </a:extLst>
          </p:cNvPr>
          <p:cNvSpPr txBox="1"/>
          <p:nvPr/>
        </p:nvSpPr>
        <p:spPr>
          <a:xfrm>
            <a:off x="4065563" y="5458265"/>
            <a:ext cx="9836729"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2">
                    <a:lumMod val="20000"/>
                    <a:lumOff val="80000"/>
                  </a:schemeClr>
                </a:solidFill>
              </a:rPr>
              <a:t>American Sign Language is one of the popular sign</a:t>
            </a:r>
          </a:p>
          <a:p>
            <a:r>
              <a:rPr lang="en-US" sz="2400" dirty="0">
                <a:solidFill>
                  <a:schemeClr val="bg2">
                    <a:lumMod val="20000"/>
                    <a:lumOff val="80000"/>
                  </a:schemeClr>
                </a:solidFill>
              </a:rPr>
              <a:t> language used by most of deaf and dumb people to </a:t>
            </a:r>
          </a:p>
          <a:p>
            <a:r>
              <a:rPr lang="en-US" sz="2400" dirty="0">
                <a:solidFill>
                  <a:schemeClr val="bg2">
                    <a:lumMod val="20000"/>
                    <a:lumOff val="80000"/>
                  </a:schemeClr>
                </a:solidFill>
              </a:rPr>
              <a:t> communicate with each other.</a:t>
            </a:r>
            <a:endParaRPr lang="en-IN" sz="2400" dirty="0">
              <a:solidFill>
                <a:schemeClr val="bg2">
                  <a:lumMod val="20000"/>
                  <a:lumOff val="80000"/>
                </a:schemeClr>
              </a:solidFill>
            </a:endParaRPr>
          </a:p>
        </p:txBody>
      </p:sp>
    </p:spTree>
    <p:extLst>
      <p:ext uri="{BB962C8B-B14F-4D97-AF65-F5344CB8AC3E}">
        <p14:creationId xmlns:p14="http://schemas.microsoft.com/office/powerpoint/2010/main" val="9566394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431065-3631-4FA1-927D-4F18AE42674C}"/>
              </a:ext>
            </a:extLst>
          </p:cNvPr>
          <p:cNvSpPr/>
          <p:nvPr/>
        </p:nvSpPr>
        <p:spPr>
          <a:xfrm>
            <a:off x="1336430" y="407963"/>
            <a:ext cx="9129933" cy="830997"/>
          </a:xfrm>
          <a:prstGeom prst="rect">
            <a:avLst/>
          </a:prstGeom>
        </p:spPr>
        <p:txBody>
          <a:bodyPr wrap="square">
            <a:spAutoFit/>
          </a:bodyPr>
          <a:lstStyle/>
          <a:p>
            <a:pPr marL="285750" indent="-285750">
              <a:buFont typeface="Arial" panose="020B0604020202020204" pitchFamily="34" charset="0"/>
              <a:buChar char="•"/>
            </a:pPr>
            <a:r>
              <a:rPr lang="en-US" sz="2400" dirty="0">
                <a:solidFill>
                  <a:schemeClr val="bg2">
                    <a:lumMod val="60000"/>
                    <a:lumOff val="40000"/>
                  </a:schemeClr>
                </a:solidFill>
              </a:rPr>
              <a:t> </a:t>
            </a:r>
            <a:r>
              <a:rPr lang="en-US" sz="2400" dirty="0"/>
              <a:t>A real-time sign language translator is required for facilitating communication between the deaf community and the general public. </a:t>
            </a:r>
            <a:endParaRPr lang="en-IN" sz="2400" dirty="0"/>
          </a:p>
        </p:txBody>
      </p:sp>
      <p:pic>
        <p:nvPicPr>
          <p:cNvPr id="6" name="Picture 5">
            <a:extLst>
              <a:ext uri="{FF2B5EF4-FFF2-40B4-BE49-F238E27FC236}">
                <a16:creationId xmlns:a16="http://schemas.microsoft.com/office/drawing/2014/main" id="{723DE08C-FF9B-4B49-919E-51F37E9661AC}"/>
              </a:ext>
            </a:extLst>
          </p:cNvPr>
          <p:cNvPicPr>
            <a:picLocks noChangeAspect="1"/>
          </p:cNvPicPr>
          <p:nvPr/>
        </p:nvPicPr>
        <p:blipFill>
          <a:blip r:embed="rId2"/>
          <a:stretch>
            <a:fillRect/>
          </a:stretch>
        </p:blipFill>
        <p:spPr>
          <a:xfrm>
            <a:off x="6058046" y="1487658"/>
            <a:ext cx="3381376" cy="2287872"/>
          </a:xfrm>
          <a:prstGeom prst="rect">
            <a:avLst/>
          </a:prstGeom>
        </p:spPr>
      </p:pic>
      <p:pic>
        <p:nvPicPr>
          <p:cNvPr id="8" name="Picture 7">
            <a:extLst>
              <a:ext uri="{FF2B5EF4-FFF2-40B4-BE49-F238E27FC236}">
                <a16:creationId xmlns:a16="http://schemas.microsoft.com/office/drawing/2014/main" id="{EAF4A5C9-BA2C-48CF-87A1-10E65D0F58C5}"/>
              </a:ext>
            </a:extLst>
          </p:cNvPr>
          <p:cNvPicPr>
            <a:picLocks noChangeAspect="1"/>
          </p:cNvPicPr>
          <p:nvPr/>
        </p:nvPicPr>
        <p:blipFill>
          <a:blip r:embed="rId3"/>
          <a:stretch>
            <a:fillRect/>
          </a:stretch>
        </p:blipFill>
        <p:spPr>
          <a:xfrm>
            <a:off x="1841842" y="1497402"/>
            <a:ext cx="3743032" cy="2230536"/>
          </a:xfrm>
          <a:prstGeom prst="rect">
            <a:avLst/>
          </a:prstGeom>
        </p:spPr>
      </p:pic>
      <p:sp>
        <p:nvSpPr>
          <p:cNvPr id="9" name="TextBox 8">
            <a:extLst>
              <a:ext uri="{FF2B5EF4-FFF2-40B4-BE49-F238E27FC236}">
                <a16:creationId xmlns:a16="http://schemas.microsoft.com/office/drawing/2014/main" id="{08C6E3CF-5A81-48D2-835C-0663589CACDD}"/>
              </a:ext>
            </a:extLst>
          </p:cNvPr>
          <p:cNvSpPr txBox="1"/>
          <p:nvPr/>
        </p:nvSpPr>
        <p:spPr>
          <a:xfrm>
            <a:off x="1237956" y="4206239"/>
            <a:ext cx="5978769"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1">
                    <a:lumMod val="95000"/>
                  </a:schemeClr>
                </a:solidFill>
              </a:rPr>
              <a:t>We propose a system called Dynamic tool for American Sign Language (ASL) finger spelling interpreter which can consistently classify the letters a-z.</a:t>
            </a:r>
            <a:endParaRPr lang="en-IN" sz="2400" dirty="0"/>
          </a:p>
        </p:txBody>
      </p:sp>
      <p:pic>
        <p:nvPicPr>
          <p:cNvPr id="11" name="Picture 10">
            <a:extLst>
              <a:ext uri="{FF2B5EF4-FFF2-40B4-BE49-F238E27FC236}">
                <a16:creationId xmlns:a16="http://schemas.microsoft.com/office/drawing/2014/main" id="{41FF4C2E-EFC2-4671-A9A4-B9247A7AB92A}"/>
              </a:ext>
            </a:extLst>
          </p:cNvPr>
          <p:cNvPicPr>
            <a:picLocks noChangeAspect="1"/>
          </p:cNvPicPr>
          <p:nvPr/>
        </p:nvPicPr>
        <p:blipFill>
          <a:blip r:embed="rId4"/>
          <a:stretch>
            <a:fillRect/>
          </a:stretch>
        </p:blipFill>
        <p:spPr>
          <a:xfrm>
            <a:off x="7090117" y="4347870"/>
            <a:ext cx="3573194" cy="2362421"/>
          </a:xfrm>
          <a:prstGeom prst="rect">
            <a:avLst/>
          </a:prstGeom>
        </p:spPr>
      </p:pic>
    </p:spTree>
    <p:extLst>
      <p:ext uri="{BB962C8B-B14F-4D97-AF65-F5344CB8AC3E}">
        <p14:creationId xmlns:p14="http://schemas.microsoft.com/office/powerpoint/2010/main" val="3454675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6357" y="1551427"/>
            <a:ext cx="8791575" cy="1397317"/>
          </a:xfrm>
        </p:spPr>
        <p:txBody>
          <a:bodyPr>
            <a:normAutofit fontScale="90000"/>
          </a:bodyPr>
          <a:lstStyle/>
          <a:p>
            <a:r>
              <a:rPr lang="en-US" b="1" dirty="0">
                <a:latin typeface="Arial" panose="020B0604020202020204" pitchFamily="34" charset="0"/>
                <a:cs typeface="Arial" panose="020B0604020202020204" pitchFamily="34" charset="0"/>
              </a:rPr>
              <a:t>Problem</a:t>
            </a:r>
            <a:r>
              <a:rPr lang="en-US" dirty="0"/>
              <a:t> </a:t>
            </a:r>
            <a:r>
              <a:rPr lang="en-US" b="1" dirty="0">
                <a:latin typeface="Arial" panose="020B0604020202020204" pitchFamily="34" charset="0"/>
                <a:cs typeface="Arial" panose="020B0604020202020204" pitchFamily="34" charset="0"/>
              </a:rPr>
              <a:t>Statement</a:t>
            </a:r>
            <a:br>
              <a:rPr lang="en-US" dirty="0"/>
            </a:br>
            <a:endParaRPr lang="en-IN" dirty="0"/>
          </a:p>
        </p:txBody>
      </p:sp>
      <p:sp>
        <p:nvSpPr>
          <p:cNvPr id="3" name="Subtitle 2"/>
          <p:cNvSpPr>
            <a:spLocks noGrp="1"/>
          </p:cNvSpPr>
          <p:nvPr>
            <p:ph type="subTitle" idx="1"/>
          </p:nvPr>
        </p:nvSpPr>
        <p:spPr>
          <a:xfrm>
            <a:off x="2214830" y="2947891"/>
            <a:ext cx="8791575" cy="1655762"/>
          </a:xfrm>
        </p:spPr>
        <p:txBody>
          <a:bodyPr>
            <a:normAutofit fontScale="85000" lnSpcReduction="20000"/>
          </a:bodyPr>
          <a:lstStyle/>
          <a:p>
            <a:pPr algn="just"/>
            <a:r>
              <a:rPr lang="en-US" sz="2800" b="1" dirty="0">
                <a:solidFill>
                  <a:schemeClr val="tx1">
                    <a:lumMod val="95000"/>
                  </a:schemeClr>
                </a:solidFill>
              </a:rPr>
              <a:t>To provide user with a system called Dynamic tool for American Sign Language(ASL) finger spelling interpretation which can consistently classify the letters a-z.</a:t>
            </a:r>
            <a:r>
              <a:rPr lang="en-US" b="1" dirty="0"/>
              <a:t> </a:t>
            </a:r>
            <a:endParaRPr lang="en-IN" b="1" dirty="0"/>
          </a:p>
        </p:txBody>
      </p:sp>
    </p:spTree>
    <p:extLst>
      <p:ext uri="{BB962C8B-B14F-4D97-AF65-F5344CB8AC3E}">
        <p14:creationId xmlns:p14="http://schemas.microsoft.com/office/powerpoint/2010/main" val="4141345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4F439-6F4E-4BCD-9A8D-B3943844CA21}"/>
              </a:ext>
            </a:extLst>
          </p:cNvPr>
          <p:cNvSpPr>
            <a:spLocks noGrp="1"/>
          </p:cNvSpPr>
          <p:nvPr>
            <p:ph type="title"/>
          </p:nvPr>
        </p:nvSpPr>
        <p:spPr>
          <a:xfrm>
            <a:off x="1141413" y="618518"/>
            <a:ext cx="3704907" cy="5609562"/>
          </a:xfrm>
        </p:spPr>
        <p:txBody>
          <a:bodyPr>
            <a:normAutofit/>
          </a:bodyPr>
          <a:lstStyle/>
          <a:p>
            <a:r>
              <a:rPr lang="en-US" dirty="0"/>
              <a:t>        </a:t>
            </a:r>
            <a:r>
              <a:rPr lang="en-US" b="1" dirty="0">
                <a:latin typeface="Arial Narrow" panose="020B0606020202030204" pitchFamily="34" charset="0"/>
              </a:rPr>
              <a:t>Scope</a:t>
            </a:r>
            <a:br>
              <a:rPr lang="en-US" dirty="0"/>
            </a:br>
            <a:br>
              <a:rPr lang="en-US" dirty="0"/>
            </a:br>
            <a:endParaRPr lang="en-US" dirty="0"/>
          </a:p>
        </p:txBody>
      </p:sp>
      <p:sp>
        <p:nvSpPr>
          <p:cNvPr id="3" name="Content Placeholder 2"/>
          <p:cNvSpPr>
            <a:spLocks noGrp="1"/>
          </p:cNvSpPr>
          <p:nvPr>
            <p:ph idx="1"/>
          </p:nvPr>
        </p:nvSpPr>
        <p:spPr>
          <a:xfrm>
            <a:off x="4153094" y="1096819"/>
            <a:ext cx="6200727" cy="5050763"/>
          </a:xfrm>
        </p:spPr>
        <p:txBody>
          <a:bodyPr>
            <a:noAutofit/>
          </a:bodyPr>
          <a:lstStyle/>
          <a:p>
            <a:pPr marL="914400" indent="-457200">
              <a:buSzPts val="2400"/>
              <a:buFont typeface="Wingdings" panose="05000000000000000000" pitchFamily="2" charset="2"/>
              <a:buChar char="q"/>
            </a:pPr>
            <a:r>
              <a:rPr lang="en-US" dirty="0"/>
              <a:t>Hand gestures can be applied in the field of telemedicine or surgery and even in locking systems. </a:t>
            </a:r>
          </a:p>
          <a:p>
            <a:pPr marL="914400" indent="-457200">
              <a:buSzPts val="2400"/>
              <a:buFont typeface="Wingdings" panose="05000000000000000000" pitchFamily="2" charset="2"/>
              <a:buChar char="q"/>
            </a:pPr>
            <a:r>
              <a:rPr lang="en-US" dirty="0"/>
              <a:t>Industrial robots can also take an advantage of hand gestures.</a:t>
            </a:r>
          </a:p>
          <a:p>
            <a:pPr marL="914400" indent="-457200">
              <a:buSzPts val="2400"/>
              <a:buFont typeface="Wingdings" panose="05000000000000000000" pitchFamily="2" charset="2"/>
              <a:buChar char="q"/>
            </a:pPr>
            <a:r>
              <a:rPr lang="en-US" dirty="0"/>
              <a:t>The use of hand gesture based system in public places such as ATM, railway station for booking of platform ticket etc. </a:t>
            </a:r>
          </a:p>
        </p:txBody>
      </p:sp>
    </p:spTree>
    <p:extLst>
      <p:ext uri="{BB962C8B-B14F-4D97-AF65-F5344CB8AC3E}">
        <p14:creationId xmlns:p14="http://schemas.microsoft.com/office/powerpoint/2010/main" val="4084789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4F439-6F4E-4BCD-9A8D-B3943844CA21}"/>
              </a:ext>
            </a:extLst>
          </p:cNvPr>
          <p:cNvSpPr>
            <a:spLocks noGrp="1"/>
          </p:cNvSpPr>
          <p:nvPr>
            <p:ph type="title" idx="4294967295"/>
          </p:nvPr>
        </p:nvSpPr>
        <p:spPr>
          <a:xfrm>
            <a:off x="0" y="619125"/>
            <a:ext cx="3705225" cy="5608638"/>
          </a:xfrm>
        </p:spPr>
        <p:txBody>
          <a:bodyPr>
            <a:normAutofit/>
          </a:bodyPr>
          <a:lstStyle/>
          <a:p>
            <a:r>
              <a:rPr lang="en-US" dirty="0"/>
              <a:t> </a:t>
            </a:r>
            <a:br>
              <a:rPr lang="en-US" dirty="0"/>
            </a:br>
            <a:endParaRPr lang="en-US" dirty="0"/>
          </a:p>
        </p:txBody>
      </p:sp>
      <p:sp>
        <p:nvSpPr>
          <p:cNvPr id="4" name="TextBox 3">
            <a:extLst>
              <a:ext uri="{FF2B5EF4-FFF2-40B4-BE49-F238E27FC236}">
                <a16:creationId xmlns:a16="http://schemas.microsoft.com/office/drawing/2014/main" id="{AAC9DC92-BAD8-4D78-94D5-197A6B5E05D6}"/>
              </a:ext>
            </a:extLst>
          </p:cNvPr>
          <p:cNvSpPr txBox="1"/>
          <p:nvPr/>
        </p:nvSpPr>
        <p:spPr>
          <a:xfrm>
            <a:off x="1111349" y="154744"/>
            <a:ext cx="10156874" cy="3600986"/>
          </a:xfrm>
          <a:prstGeom prst="rect">
            <a:avLst/>
          </a:prstGeom>
          <a:noFill/>
        </p:spPr>
        <p:txBody>
          <a:bodyPr wrap="square" rtlCol="0">
            <a:spAutoFit/>
          </a:bodyPr>
          <a:lstStyle/>
          <a:p>
            <a:r>
              <a:rPr lang="en-IN" sz="2800" u="sng" dirty="0"/>
              <a:t>NEED:</a:t>
            </a:r>
          </a:p>
          <a:p>
            <a:pPr marL="342900" indent="-342900">
              <a:buFont typeface="Arial" panose="020B0604020202020204" pitchFamily="34" charset="0"/>
              <a:buChar char="•"/>
            </a:pPr>
            <a:r>
              <a:rPr lang="en-IN" sz="2000" dirty="0"/>
              <a:t>Dumb people are usually deprived of normal communication with other people in the society.</a:t>
            </a:r>
          </a:p>
          <a:p>
            <a:r>
              <a:rPr lang="en-IN" sz="2000" dirty="0"/>
              <a:t>     Also normal people find it difficult to understand and communicate with them.</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r>
              <a:rPr lang="en-IN" sz="2000" dirty="0"/>
              <a:t>These people have to rely on an interpreter or on some sort of visual communication. An Interpreter won’t be always available and visual communication is mostly difficult to understand.</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r>
              <a:rPr lang="en-IN" sz="2000" dirty="0"/>
              <a:t>At this age of technology, it is quintessential to make these people feel part of the society by helping them communicate smoothly. Hence an Intelligent Computer System is required to be developed and be taught.</a:t>
            </a:r>
          </a:p>
        </p:txBody>
      </p:sp>
      <p:sp>
        <p:nvSpPr>
          <p:cNvPr id="5" name="TextBox 4">
            <a:extLst>
              <a:ext uri="{FF2B5EF4-FFF2-40B4-BE49-F238E27FC236}">
                <a16:creationId xmlns:a16="http://schemas.microsoft.com/office/drawing/2014/main" id="{C703C402-19B2-4A0D-A21B-6AFAC76D2BAB}"/>
              </a:ext>
            </a:extLst>
          </p:cNvPr>
          <p:cNvSpPr txBox="1"/>
          <p:nvPr/>
        </p:nvSpPr>
        <p:spPr>
          <a:xfrm>
            <a:off x="1209822" y="3938954"/>
            <a:ext cx="9580098" cy="2369880"/>
          </a:xfrm>
          <a:prstGeom prst="rect">
            <a:avLst/>
          </a:prstGeom>
          <a:noFill/>
        </p:spPr>
        <p:txBody>
          <a:bodyPr wrap="square" rtlCol="0">
            <a:spAutoFit/>
          </a:bodyPr>
          <a:lstStyle/>
          <a:p>
            <a:r>
              <a:rPr lang="en-IN" sz="2800" u="sng" dirty="0"/>
              <a:t>OBJECTIVES:</a:t>
            </a:r>
          </a:p>
          <a:p>
            <a:pPr marL="342900" indent="-342900">
              <a:buFont typeface="Arial" panose="020B0604020202020204" pitchFamily="34" charset="0"/>
              <a:buChar char="•"/>
            </a:pPr>
            <a:r>
              <a:rPr lang="en-IN" sz="2000" dirty="0"/>
              <a:t>Create a Machine Learning model for Sign Language Interpretation.</a:t>
            </a:r>
          </a:p>
          <a:p>
            <a:pPr marL="342900" indent="-342900">
              <a:buFont typeface="Arial" panose="020B0604020202020204" pitchFamily="34" charset="0"/>
              <a:buChar char="•"/>
            </a:pPr>
            <a:r>
              <a:rPr lang="en-US" sz="2000" dirty="0"/>
              <a:t>Studying and understanding ASL guided symbols along with basics of machine learning.</a:t>
            </a:r>
          </a:p>
          <a:p>
            <a:pPr marL="342900" indent="-342900">
              <a:buFont typeface="Arial" panose="020B0604020202020204" pitchFamily="34" charset="0"/>
              <a:buChar char="•"/>
            </a:pPr>
            <a:r>
              <a:rPr lang="en-US" sz="2000" dirty="0"/>
              <a:t>Learning of frame extraction through video along with implementation of canny edge detection algorithm.</a:t>
            </a:r>
          </a:p>
          <a:p>
            <a:pPr marL="342900" indent="-342900">
              <a:buFont typeface="Arial" panose="020B0604020202020204" pitchFamily="34" charset="0"/>
              <a:buChar char="•"/>
            </a:pPr>
            <a:r>
              <a:rPr lang="en-US" sz="2000" dirty="0"/>
              <a:t>Classifying ASL gestures as per English alphabet and conversion of ASL gestures to speech.</a:t>
            </a:r>
          </a:p>
        </p:txBody>
      </p:sp>
    </p:spTree>
    <p:extLst>
      <p:ext uri="{BB962C8B-B14F-4D97-AF65-F5344CB8AC3E}">
        <p14:creationId xmlns:p14="http://schemas.microsoft.com/office/powerpoint/2010/main" val="681793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64701" y="0"/>
            <a:ext cx="8791575" cy="814363"/>
          </a:xfrm>
        </p:spPr>
        <p:txBody>
          <a:bodyPr/>
          <a:lstStyle/>
          <a:p>
            <a:r>
              <a:rPr lang="en-US" b="1" dirty="0"/>
              <a:t>Literature</a:t>
            </a:r>
            <a:r>
              <a:rPr lang="en-US" dirty="0"/>
              <a:t> </a:t>
            </a:r>
            <a:r>
              <a:rPr lang="en-US" b="1" dirty="0">
                <a:latin typeface="Arial" panose="020B0604020202020204" pitchFamily="34" charset="0"/>
                <a:cs typeface="Arial" panose="020B0604020202020204" pitchFamily="34" charset="0"/>
              </a:rPr>
              <a:t>Survey</a:t>
            </a:r>
            <a:r>
              <a:rPr lang="en-US" dirty="0"/>
              <a:t> </a:t>
            </a:r>
          </a:p>
        </p:txBody>
      </p:sp>
      <p:graphicFrame>
        <p:nvGraphicFramePr>
          <p:cNvPr id="4" name="Table 3"/>
          <p:cNvGraphicFramePr>
            <a:graphicFrameLocks noGrp="1"/>
          </p:cNvGraphicFramePr>
          <p:nvPr>
            <p:extLst>
              <p:ext uri="{D42A27DB-BD31-4B8C-83A1-F6EECF244321}">
                <p14:modId xmlns:p14="http://schemas.microsoft.com/office/powerpoint/2010/main" val="4187766324"/>
              </p:ext>
            </p:extLst>
          </p:nvPr>
        </p:nvGraphicFramePr>
        <p:xfrm>
          <a:off x="485335" y="751838"/>
          <a:ext cx="11145522" cy="6106162"/>
        </p:xfrm>
        <a:graphic>
          <a:graphicData uri="http://schemas.openxmlformats.org/drawingml/2006/table">
            <a:tbl>
              <a:tblPr firstRow="1" bandRow="1">
                <a:tableStyleId>{21E4AEA4-8DFA-4A89-87EB-49C32662AFE0}</a:tableStyleId>
              </a:tblPr>
              <a:tblGrid>
                <a:gridCol w="833120">
                  <a:extLst>
                    <a:ext uri="{9D8B030D-6E8A-4147-A177-3AD203B41FA5}">
                      <a16:colId xmlns:a16="http://schemas.microsoft.com/office/drawing/2014/main" val="20000"/>
                    </a:ext>
                  </a:extLst>
                </a:gridCol>
                <a:gridCol w="2407920">
                  <a:extLst>
                    <a:ext uri="{9D8B030D-6E8A-4147-A177-3AD203B41FA5}">
                      <a16:colId xmlns:a16="http://schemas.microsoft.com/office/drawing/2014/main" val="20001"/>
                    </a:ext>
                  </a:extLst>
                </a:gridCol>
                <a:gridCol w="2331721">
                  <a:extLst>
                    <a:ext uri="{9D8B030D-6E8A-4147-A177-3AD203B41FA5}">
                      <a16:colId xmlns:a16="http://schemas.microsoft.com/office/drawing/2014/main" val="20002"/>
                    </a:ext>
                  </a:extLst>
                </a:gridCol>
                <a:gridCol w="1857587">
                  <a:extLst>
                    <a:ext uri="{9D8B030D-6E8A-4147-A177-3AD203B41FA5}">
                      <a16:colId xmlns:a16="http://schemas.microsoft.com/office/drawing/2014/main" val="20003"/>
                    </a:ext>
                  </a:extLst>
                </a:gridCol>
                <a:gridCol w="1857587">
                  <a:extLst>
                    <a:ext uri="{9D8B030D-6E8A-4147-A177-3AD203B41FA5}">
                      <a16:colId xmlns:a16="http://schemas.microsoft.com/office/drawing/2014/main" val="20004"/>
                    </a:ext>
                  </a:extLst>
                </a:gridCol>
                <a:gridCol w="1857587">
                  <a:extLst>
                    <a:ext uri="{9D8B030D-6E8A-4147-A177-3AD203B41FA5}">
                      <a16:colId xmlns:a16="http://schemas.microsoft.com/office/drawing/2014/main" val="20005"/>
                    </a:ext>
                  </a:extLst>
                </a:gridCol>
              </a:tblGrid>
              <a:tr h="711202">
                <a:tc>
                  <a:txBody>
                    <a:bodyPr/>
                    <a:lstStyle/>
                    <a:p>
                      <a:r>
                        <a:rPr lang="en-IN" sz="2400" dirty="0">
                          <a:solidFill>
                            <a:schemeClr val="bg1"/>
                          </a:solidFill>
                        </a:rPr>
                        <a:t>Sr</a:t>
                      </a:r>
                      <a:r>
                        <a:rPr lang="en-IN" sz="2400" baseline="0" dirty="0">
                          <a:solidFill>
                            <a:schemeClr val="bg1"/>
                          </a:solidFill>
                        </a:rPr>
                        <a:t>.no</a:t>
                      </a:r>
                      <a:endParaRPr lang="en-IN" sz="2400" dirty="0">
                        <a:solidFill>
                          <a:schemeClr val="bg1"/>
                        </a:solidFill>
                      </a:endParaRPr>
                    </a:p>
                  </a:txBody>
                  <a:tcPr/>
                </a:tc>
                <a:tc>
                  <a:txBody>
                    <a:bodyPr/>
                    <a:lstStyle/>
                    <a:p>
                      <a:r>
                        <a:rPr lang="en-IN" sz="2400" dirty="0">
                          <a:solidFill>
                            <a:schemeClr val="bg1"/>
                          </a:solidFill>
                        </a:rPr>
                        <a:t>        </a:t>
                      </a:r>
                      <a:r>
                        <a:rPr lang="en-IN" sz="2400" baseline="0" dirty="0">
                          <a:solidFill>
                            <a:schemeClr val="bg1"/>
                          </a:solidFill>
                        </a:rPr>
                        <a:t> </a:t>
                      </a:r>
                      <a:r>
                        <a:rPr lang="en-IN" sz="2400" dirty="0">
                          <a:solidFill>
                            <a:schemeClr val="bg1"/>
                          </a:solidFill>
                        </a:rPr>
                        <a:t>Title</a:t>
                      </a:r>
                    </a:p>
                  </a:txBody>
                  <a:tcPr/>
                </a:tc>
                <a:tc>
                  <a:txBody>
                    <a:bodyPr/>
                    <a:lstStyle/>
                    <a:p>
                      <a:r>
                        <a:rPr lang="en-IN" sz="2400" dirty="0"/>
                        <a:t>     </a:t>
                      </a:r>
                      <a:r>
                        <a:rPr lang="en-IN" sz="2400" dirty="0">
                          <a:solidFill>
                            <a:schemeClr val="bg1"/>
                          </a:solidFill>
                        </a:rPr>
                        <a:t>Author</a:t>
                      </a:r>
                    </a:p>
                  </a:txBody>
                  <a:tcPr/>
                </a:tc>
                <a:tc>
                  <a:txBody>
                    <a:bodyPr/>
                    <a:lstStyle/>
                    <a:p>
                      <a:r>
                        <a:rPr lang="en-IN" dirty="0">
                          <a:solidFill>
                            <a:schemeClr val="bg1"/>
                          </a:solidFill>
                        </a:rPr>
                        <a:t>Publication And</a:t>
                      </a:r>
                      <a:r>
                        <a:rPr lang="en-IN" baseline="0" dirty="0">
                          <a:solidFill>
                            <a:schemeClr val="bg1"/>
                          </a:solidFill>
                        </a:rPr>
                        <a:t> Year</a:t>
                      </a:r>
                      <a:endParaRPr lang="en-IN" dirty="0">
                        <a:solidFill>
                          <a:schemeClr val="bg1"/>
                        </a:solidFill>
                      </a:endParaRPr>
                    </a:p>
                  </a:txBody>
                  <a:tcPr/>
                </a:tc>
                <a:tc>
                  <a:txBody>
                    <a:bodyPr/>
                    <a:lstStyle/>
                    <a:p>
                      <a:r>
                        <a:rPr lang="en-IN" sz="2400" dirty="0">
                          <a:solidFill>
                            <a:schemeClr val="bg1"/>
                          </a:solidFill>
                        </a:rPr>
                        <a:t>Method used</a:t>
                      </a:r>
                    </a:p>
                  </a:txBody>
                  <a:tcPr/>
                </a:tc>
                <a:tc>
                  <a:txBody>
                    <a:bodyPr/>
                    <a:lstStyle/>
                    <a:p>
                      <a:r>
                        <a:rPr lang="en-IN" sz="2400" dirty="0"/>
                        <a:t>   </a:t>
                      </a:r>
                      <a:r>
                        <a:rPr lang="en-IN" sz="2400" dirty="0">
                          <a:solidFill>
                            <a:schemeClr val="bg1"/>
                          </a:solidFill>
                        </a:rPr>
                        <a:t>Remark</a:t>
                      </a:r>
                    </a:p>
                  </a:txBody>
                  <a:tcPr/>
                </a:tc>
                <a:extLst>
                  <a:ext uri="{0D108BD9-81ED-4DB2-BD59-A6C34878D82A}">
                    <a16:rowId xmlns:a16="http://schemas.microsoft.com/office/drawing/2014/main" val="10000"/>
                  </a:ext>
                </a:extLst>
              </a:tr>
              <a:tr h="1115061">
                <a:tc>
                  <a:txBody>
                    <a:bodyPr/>
                    <a:lstStyle/>
                    <a:p>
                      <a:endParaRPr lang="en-IN" dirty="0"/>
                    </a:p>
                    <a:p>
                      <a:r>
                        <a:rPr lang="en-IN" dirty="0"/>
                        <a:t>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Research of a Sign Language Translation System Based on Deep Learning</a:t>
                      </a:r>
                    </a:p>
                    <a:p>
                      <a:endParaRPr lang="en-IN" dirty="0"/>
                    </a:p>
                  </a:txBody>
                  <a:tcPr/>
                </a:tc>
                <a:tc>
                  <a:txBody>
                    <a:bodyPr/>
                    <a:lstStyle/>
                    <a:p>
                      <a:r>
                        <a:rPr lang="en-US" sz="1800" b="0" i="0" u="none" strike="noStrike" kern="1200" dirty="0" err="1">
                          <a:solidFill>
                            <a:schemeClr val="bg1"/>
                          </a:solidFill>
                          <a:effectLst/>
                          <a:latin typeface="+mn-lt"/>
                          <a:ea typeface="+mn-ea"/>
                          <a:cs typeface="+mn-cs"/>
                          <a:hlinkClick r:id="rId2">
                            <a:extLst>
                              <a:ext uri="{A12FA001-AC4F-418D-AE19-62706E023703}">
                                <ahyp:hlinkClr xmlns:ahyp="http://schemas.microsoft.com/office/drawing/2018/hyperlinkcolor" val="tx"/>
                              </a:ext>
                            </a:extLst>
                          </a:hlinkClick>
                        </a:rPr>
                        <a:t>Siming</a:t>
                      </a:r>
                      <a:r>
                        <a:rPr lang="en-US" sz="1800" b="0" i="0" u="none" strike="noStrike" kern="1200" dirty="0">
                          <a:solidFill>
                            <a:schemeClr val="bg1"/>
                          </a:solidFill>
                          <a:effectLst/>
                          <a:latin typeface="+mn-lt"/>
                          <a:ea typeface="+mn-ea"/>
                          <a:cs typeface="+mn-cs"/>
                          <a:hlinkClick r:id="rId2">
                            <a:extLst>
                              <a:ext uri="{A12FA001-AC4F-418D-AE19-62706E023703}">
                                <ahyp:hlinkClr xmlns:ahyp="http://schemas.microsoft.com/office/drawing/2018/hyperlinkcolor" val="tx"/>
                              </a:ext>
                            </a:extLst>
                          </a:hlinkClick>
                        </a:rPr>
                        <a:t> He</a:t>
                      </a:r>
                      <a:endParaRPr lang="en-US" sz="1800" b="0" i="0" kern="1200" dirty="0">
                        <a:solidFill>
                          <a:schemeClr val="bg1"/>
                        </a:solidFill>
                        <a:effectLst/>
                        <a:latin typeface="+mn-lt"/>
                        <a:ea typeface="+mn-ea"/>
                        <a:cs typeface="+mn-cs"/>
                      </a:endParaRPr>
                    </a:p>
                    <a:p>
                      <a:r>
                        <a:rPr lang="en-US" sz="1800" b="0" i="0" kern="1200" dirty="0">
                          <a:solidFill>
                            <a:schemeClr val="dk1"/>
                          </a:solidFill>
                          <a:effectLst/>
                          <a:latin typeface="+mn-lt"/>
                          <a:ea typeface="+mn-ea"/>
                          <a:cs typeface="+mn-cs"/>
                        </a:rPr>
                        <a:t>Ridley College, St. </a:t>
                      </a:r>
                      <a:r>
                        <a:rPr lang="en-US" sz="1800" b="0" i="0" kern="1200" dirty="0" err="1">
                          <a:solidFill>
                            <a:schemeClr val="dk1"/>
                          </a:solidFill>
                          <a:effectLst/>
                          <a:latin typeface="+mn-lt"/>
                          <a:ea typeface="+mn-ea"/>
                          <a:cs typeface="+mn-cs"/>
                        </a:rPr>
                        <a:t>Catharines</a:t>
                      </a:r>
                      <a:r>
                        <a:rPr lang="en-US" sz="1800" b="0" i="0" kern="1200" dirty="0">
                          <a:solidFill>
                            <a:schemeClr val="dk1"/>
                          </a:solidFill>
                          <a:effectLst/>
                          <a:latin typeface="+mn-lt"/>
                          <a:ea typeface="+mn-ea"/>
                          <a:cs typeface="+mn-cs"/>
                        </a:rPr>
                        <a:t>, Canada</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IEEE Transactions of Knowledge and Engineering. 2019</a:t>
                      </a:r>
                    </a:p>
                    <a:p>
                      <a:endParaRPr lang="en-IN" dirty="0"/>
                    </a:p>
                  </a:txBody>
                  <a:tcPr/>
                </a:tc>
                <a:tc>
                  <a:txBody>
                    <a:bodyPr/>
                    <a:lstStyle/>
                    <a:p>
                      <a:r>
                        <a:rPr lang="en-IN" dirty="0"/>
                        <a:t>R-CNN</a:t>
                      </a:r>
                    </a:p>
                    <a:p>
                      <a:r>
                        <a:rPr lang="en-IN" dirty="0"/>
                        <a:t>LSTM</a:t>
                      </a:r>
                    </a:p>
                  </a:txBody>
                  <a:tcPr/>
                </a:tc>
                <a:tc>
                  <a:txBody>
                    <a:bodyPr/>
                    <a:lstStyle/>
                    <a:p>
                      <a:r>
                        <a:rPr lang="en-US" sz="1800" b="0" i="0" kern="1200" dirty="0">
                          <a:solidFill>
                            <a:schemeClr val="dk1"/>
                          </a:solidFill>
                          <a:effectLst/>
                          <a:latin typeface="+mn-lt"/>
                          <a:ea typeface="+mn-ea"/>
                          <a:cs typeface="+mn-cs"/>
                        </a:rPr>
                        <a:t>Experimental results show that the recognition rate of this method is up to 99% in common vocabulary data set, which is better than other known methods.</a:t>
                      </a:r>
                      <a:endParaRPr lang="en-IN" sz="1800" dirty="0"/>
                    </a:p>
                  </a:txBody>
                  <a:tcPr/>
                </a:tc>
                <a:extLst>
                  <a:ext uri="{0D108BD9-81ED-4DB2-BD59-A6C34878D82A}">
                    <a16:rowId xmlns:a16="http://schemas.microsoft.com/office/drawing/2014/main" val="10001"/>
                  </a:ext>
                </a:extLst>
              </a:tr>
              <a:tr h="1115061">
                <a:tc>
                  <a:txBody>
                    <a:bodyPr/>
                    <a:lstStyle/>
                    <a:p>
                      <a:endParaRPr lang="en-IN" dirty="0"/>
                    </a:p>
                    <a:p>
                      <a:r>
                        <a:rPr lang="en-IN" dirty="0"/>
                        <a:t>    2.</a:t>
                      </a:r>
                    </a:p>
                  </a:txBody>
                  <a:tcPr/>
                </a:tc>
                <a:tc>
                  <a:txBody>
                    <a:bodyPr/>
                    <a:lstStyle/>
                    <a:p>
                      <a:r>
                        <a:rPr lang="en-IN" dirty="0"/>
                        <a:t>Indian Sign Language Recognition: Database creation, Hand tracking and Segmentation</a:t>
                      </a:r>
                    </a:p>
                  </a:txBody>
                  <a:tcPr/>
                </a:tc>
                <a:tc>
                  <a:txBody>
                    <a:bodyPr/>
                    <a:lstStyle/>
                    <a:p>
                      <a:r>
                        <a:rPr lang="en-IN" dirty="0" err="1"/>
                        <a:t>Purva</a:t>
                      </a:r>
                      <a:r>
                        <a:rPr lang="en-IN" dirty="0"/>
                        <a:t> A. </a:t>
                      </a:r>
                      <a:r>
                        <a:rPr lang="en-IN" dirty="0" err="1"/>
                        <a:t>Nanivadekar</a:t>
                      </a:r>
                      <a:endParaRPr lang="en-IN" dirty="0"/>
                    </a:p>
                    <a:p>
                      <a:endParaRPr lang="en-IN" dirty="0"/>
                    </a:p>
                    <a:p>
                      <a:r>
                        <a:rPr lang="en-IN" dirty="0"/>
                        <a:t>Vaishali Kulkarni</a:t>
                      </a:r>
                    </a:p>
                  </a:txBody>
                  <a:tcPr/>
                </a:tc>
                <a:tc>
                  <a:txBody>
                    <a:bodyPr/>
                    <a:lstStyle/>
                    <a:p>
                      <a:r>
                        <a:rPr lang="en-IN" dirty="0"/>
                        <a:t>IEEE Transactions of Knowledge and Engineering. 2014</a:t>
                      </a:r>
                    </a:p>
                  </a:txBody>
                  <a:tcPr/>
                </a:tc>
                <a:tc>
                  <a:txBody>
                    <a:bodyPr/>
                    <a:lstStyle/>
                    <a:p>
                      <a:r>
                        <a:rPr lang="en-IN" sz="1800" dirty="0"/>
                        <a:t>INSPEC: Controlled Indexing.</a:t>
                      </a:r>
                    </a:p>
                    <a:p>
                      <a:r>
                        <a:rPr lang="en-IN" sz="1800" dirty="0"/>
                        <a:t>INSPEC: Non-Controlled Indexing</a:t>
                      </a:r>
                    </a:p>
                    <a:p>
                      <a:r>
                        <a:rPr lang="en-IN" sz="1800" dirty="0"/>
                        <a:t>3-Step Algorithm</a:t>
                      </a:r>
                    </a:p>
                  </a:txBody>
                  <a:tcPr/>
                </a:tc>
                <a:tc>
                  <a:txBody>
                    <a:bodyPr/>
                    <a:lstStyle/>
                    <a:p>
                      <a:r>
                        <a:rPr lang="en-IN" sz="1800" dirty="0"/>
                        <a:t>The results demonstrates working of motion tracking, edge detection and skin </a:t>
                      </a:r>
                      <a:r>
                        <a:rPr lang="en-IN" sz="1800" dirty="0" err="1"/>
                        <a:t>color</a:t>
                      </a:r>
                      <a:r>
                        <a:rPr lang="en-IN" sz="1800" dirty="0"/>
                        <a:t> detection individually as well as their combined effect.</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679336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D05530-1CB1-471D-B9F3-2D46EC0C7038}"/>
              </a:ext>
            </a:extLst>
          </p:cNvPr>
          <p:cNvSpPr txBox="1"/>
          <p:nvPr/>
        </p:nvSpPr>
        <p:spPr>
          <a:xfrm>
            <a:off x="1617785" y="422030"/>
            <a:ext cx="2447778" cy="769441"/>
          </a:xfrm>
          <a:prstGeom prst="rect">
            <a:avLst/>
          </a:prstGeom>
          <a:noFill/>
        </p:spPr>
        <p:txBody>
          <a:bodyPr wrap="square" rtlCol="0">
            <a:spAutoFit/>
          </a:bodyPr>
          <a:lstStyle/>
          <a:p>
            <a:r>
              <a:rPr lang="en-IN" sz="4400" u="sng" dirty="0"/>
              <a:t>DATASET:</a:t>
            </a:r>
          </a:p>
        </p:txBody>
      </p:sp>
      <p:pic>
        <p:nvPicPr>
          <p:cNvPr id="6" name="Picture 5">
            <a:extLst>
              <a:ext uri="{FF2B5EF4-FFF2-40B4-BE49-F238E27FC236}">
                <a16:creationId xmlns:a16="http://schemas.microsoft.com/office/drawing/2014/main" id="{1B02D23B-DEDA-4258-8CB2-286A0EBDB31C}"/>
              </a:ext>
            </a:extLst>
          </p:cNvPr>
          <p:cNvPicPr>
            <a:picLocks noChangeAspect="1"/>
          </p:cNvPicPr>
          <p:nvPr/>
        </p:nvPicPr>
        <p:blipFill>
          <a:blip r:embed="rId2"/>
          <a:stretch>
            <a:fillRect/>
          </a:stretch>
        </p:blipFill>
        <p:spPr>
          <a:xfrm>
            <a:off x="1215243" y="2233979"/>
            <a:ext cx="2470493" cy="2470493"/>
          </a:xfrm>
          <a:prstGeom prst="rect">
            <a:avLst/>
          </a:prstGeom>
        </p:spPr>
      </p:pic>
      <p:pic>
        <p:nvPicPr>
          <p:cNvPr id="8" name="Picture 7">
            <a:extLst>
              <a:ext uri="{FF2B5EF4-FFF2-40B4-BE49-F238E27FC236}">
                <a16:creationId xmlns:a16="http://schemas.microsoft.com/office/drawing/2014/main" id="{884C518D-8878-4CEE-9F76-60F5058D5155}"/>
              </a:ext>
            </a:extLst>
          </p:cNvPr>
          <p:cNvPicPr>
            <a:picLocks noChangeAspect="1"/>
          </p:cNvPicPr>
          <p:nvPr/>
        </p:nvPicPr>
        <p:blipFill>
          <a:blip r:embed="rId3"/>
          <a:stretch>
            <a:fillRect/>
          </a:stretch>
        </p:blipFill>
        <p:spPr>
          <a:xfrm>
            <a:off x="4543864" y="2200421"/>
            <a:ext cx="2526324" cy="2526324"/>
          </a:xfrm>
          <a:prstGeom prst="rect">
            <a:avLst/>
          </a:prstGeom>
        </p:spPr>
      </p:pic>
      <p:pic>
        <p:nvPicPr>
          <p:cNvPr id="10" name="Picture 9">
            <a:extLst>
              <a:ext uri="{FF2B5EF4-FFF2-40B4-BE49-F238E27FC236}">
                <a16:creationId xmlns:a16="http://schemas.microsoft.com/office/drawing/2014/main" id="{39EBC924-6010-4550-997F-DC6C51EF39AE}"/>
              </a:ext>
            </a:extLst>
          </p:cNvPr>
          <p:cNvPicPr>
            <a:picLocks noChangeAspect="1"/>
          </p:cNvPicPr>
          <p:nvPr/>
        </p:nvPicPr>
        <p:blipFill>
          <a:blip r:embed="rId4"/>
          <a:stretch>
            <a:fillRect/>
          </a:stretch>
        </p:blipFill>
        <p:spPr>
          <a:xfrm>
            <a:off x="7770788" y="2177708"/>
            <a:ext cx="2568966" cy="2568966"/>
          </a:xfrm>
          <a:prstGeom prst="rect">
            <a:avLst/>
          </a:prstGeom>
        </p:spPr>
      </p:pic>
    </p:spTree>
    <p:extLst>
      <p:ext uri="{BB962C8B-B14F-4D97-AF65-F5344CB8AC3E}">
        <p14:creationId xmlns:p14="http://schemas.microsoft.com/office/powerpoint/2010/main" val="42907228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A938410-2173-430A-9B92-20257D39BD8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0B6055E-F2DC-412A-8B07-D3793807DA86}">
  <ds:schemaRefs>
    <ds:schemaRef ds:uri="http://schemas.microsoft.com/sharepoint/v3/contenttype/forms"/>
  </ds:schemaRefs>
</ds:datastoreItem>
</file>

<file path=customXml/itemProps3.xml><?xml version="1.0" encoding="utf-8"?>
<ds:datastoreItem xmlns:ds="http://schemas.openxmlformats.org/officeDocument/2006/customXml" ds:itemID="{ECBD1B6F-AE5F-4B27-9BE1-4797C9BEFB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Modern design</Template>
  <TotalTime>0</TotalTime>
  <Words>679</Words>
  <Application>Microsoft Office PowerPoint</Application>
  <PresentationFormat>Widescreen</PresentationFormat>
  <Paragraphs>103</Paragraphs>
  <Slides>14</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Arial Black</vt:lpstr>
      <vt:lpstr>Arial Narrow</vt:lpstr>
      <vt:lpstr>Bahnschrift</vt:lpstr>
      <vt:lpstr>Calibri</vt:lpstr>
      <vt:lpstr>Trebuchet MS</vt:lpstr>
      <vt:lpstr>Tw Cen MT</vt:lpstr>
      <vt:lpstr>Wingdings</vt:lpstr>
      <vt:lpstr>Circuit</vt:lpstr>
      <vt:lpstr>Sign Language Recognition System</vt:lpstr>
      <vt:lpstr>Agenda</vt:lpstr>
      <vt:lpstr>introduction</vt:lpstr>
      <vt:lpstr>PowerPoint Presentation</vt:lpstr>
      <vt:lpstr>Problem Statement </vt:lpstr>
      <vt:lpstr>        Scope  </vt:lpstr>
      <vt:lpstr>  </vt:lpstr>
      <vt:lpstr>Literature Survey </vt:lpstr>
      <vt:lpstr>PowerPoint Presentation</vt:lpstr>
      <vt:lpstr>SySTEM CONFIGURATION:</vt:lpstr>
      <vt:lpstr>Architectural Block Diagram</vt:lpstr>
      <vt:lpstr>PowerPoint Presentation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2021-09-26T08:31:13Z</dcterms:created>
  <dcterms:modified xsi:type="dcterms:W3CDTF">2021-09-27T05:29:31Z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